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style7.xml" ContentType="application/vnd.ms-office.chartstyl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3" autoAdjust="0"/>
    <p:restoredTop sz="98239" autoAdjust="0"/>
  </p:normalViewPr>
  <p:slideViewPr>
    <p:cSldViewPr snapToGrid="0" showGuides="1">
      <p:cViewPr>
        <p:scale>
          <a:sx n="96" d="100"/>
          <a:sy n="96" d="100"/>
        </p:scale>
        <p:origin x="408" y="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u+\U1_Tula_v_5\STS_Ul+v1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&#1055;&#1088;&#1086;&#1077;&#1082;&#1090;&#1099;\&#1040;&#1057;&#1058;&#1057;_2021_&#1058;&#1091;&#1083;&#1072;\03%20-%20&#1056;&#1072;&#1073;&#1086;&#1095;&#1080;&#1077;\&#1090;&#1077;&#1087;&#1083;&#1086;&#1074;&#1099;&#1077;%20&#1089;&#1077;&#1090;&#1080;\&#1055;&#1088;&#1080;&#1083;&#1086;&#1078;&#1077;&#1085;&#1080;&#1077;%20&#1040;%20&#1075;&#1083;&#1072;&#1074;&#1072;%208%20(2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E:\u\U1_Tula_v_5\STS_Ul+v1.xlsb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E:\u\U1_Tula_v_5\STS_Ul+v1.xlsb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E:\u\U1_Tula_v_5\STS_Ul+v1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4463946094811698E-2"/>
          <c:y val="4.0108573975336834E-2"/>
          <c:w val="0.83649974463890742"/>
          <c:h val="0.92599667996995849"/>
        </c:manualLayout>
      </c:layout>
      <c:doughnut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D-4A3E-8586-04243BCEB7A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3D-4A3E-8586-04243BCEB7AF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3D-4A3E-8586-04243BCEB7AF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3D-4A3E-8586-04243BCEB7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Лист1!$C$3:$C$6</c:f>
              <c:strCache>
                <c:ptCount val="4"/>
                <c:pt idx="0">
                  <c:v>ПАО «Тулачермет»</c:v>
                </c:pt>
                <c:pt idx="1">
                  <c:v>ПАО «Косогорский металлургический завод»</c:v>
                </c:pt>
                <c:pt idx="2">
                  <c:v>АО «Тулатеплосеть»</c:v>
                </c:pt>
                <c:pt idx="3">
                  <c:v>Прочие теплоснабжающие организации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492</c:v>
                </c:pt>
                <c:pt idx="1">
                  <c:v>308</c:v>
                </c:pt>
                <c:pt idx="2">
                  <c:v>1345</c:v>
                </c:pt>
                <c:pt idx="3">
                  <c:v>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3D-4A3E-8586-04243BCEB7AF}"/>
            </c:ext>
          </c:extLst>
        </c:ser>
        <c:dLbls>
          <c:showPercent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176549203559556"/>
          <c:y val="2.482718815895639E-2"/>
          <c:w val="0.79845483005831264"/>
          <c:h val="0.97517281184104354"/>
        </c:manualLayout>
      </c:layout>
      <c:doughnut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43-4E15-B5EA-580CF97BFA5E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43-4E15-B5EA-580CF97BFA5E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43-4E15-B5EA-580CF97BFA5E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43-4E15-B5EA-580CF97BFA5E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43-4E15-B5EA-580CF97BF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Лист1!$C$3:$C$6</c:f>
              <c:strCache>
                <c:ptCount val="4"/>
                <c:pt idx="0">
                  <c:v>ПАО «Тулачермет»</c:v>
                </c:pt>
                <c:pt idx="1">
                  <c:v>ПАО «Косогорский металлургический завод»</c:v>
                </c:pt>
                <c:pt idx="2">
                  <c:v>АО «Тулатеплосеть»</c:v>
                </c:pt>
                <c:pt idx="3">
                  <c:v>Прочие теплоснабжающие организации</c:v>
                </c:pt>
              </c:strCache>
            </c:strRef>
          </c:cat>
          <c:val>
            <c:numRef>
              <c:f>Лист1!$F$3:$F$6</c:f>
              <c:numCache>
                <c:formatCode>General</c:formatCode>
                <c:ptCount val="4"/>
                <c:pt idx="0">
                  <c:v>56.8</c:v>
                </c:pt>
                <c:pt idx="1">
                  <c:v>12.1</c:v>
                </c:pt>
                <c:pt idx="2">
                  <c:v>1076.8</c:v>
                </c:pt>
                <c:pt idx="3">
                  <c:v>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843-4E15-B5EA-580CF97BFA5E}"/>
            </c:ext>
          </c:extLst>
        </c:ser>
        <c:dLbls>
          <c:showPercent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Презентация!$A$25</c:f>
              <c:strCache>
                <c:ptCount val="1"/>
                <c:pt idx="0">
                  <c:v>Общая площадь жилых зданий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Презентация!$B$24:$R$24</c:f>
              <c:strCache>
                <c:ptCount val="17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  <c:pt idx="5">
                  <c:v>2024 г.</c:v>
                </c:pt>
                <c:pt idx="6">
                  <c:v>2025 г.</c:v>
                </c:pt>
                <c:pt idx="7">
                  <c:v>2026 г.</c:v>
                </c:pt>
                <c:pt idx="8">
                  <c:v>2027 г.</c:v>
                </c:pt>
                <c:pt idx="9">
                  <c:v>2028 г.</c:v>
                </c:pt>
                <c:pt idx="10">
                  <c:v>2029 г.</c:v>
                </c:pt>
                <c:pt idx="11">
                  <c:v>2030 г.</c:v>
                </c:pt>
                <c:pt idx="12">
                  <c:v>2031 г.</c:v>
                </c:pt>
                <c:pt idx="13">
                  <c:v>2032 г.</c:v>
                </c:pt>
                <c:pt idx="14">
                  <c:v>2033 г.</c:v>
                </c:pt>
                <c:pt idx="15">
                  <c:v>2034 г.</c:v>
                </c:pt>
                <c:pt idx="16">
                  <c:v>2035 г.</c:v>
                </c:pt>
              </c:strCache>
            </c:strRef>
          </c:cat>
          <c:val>
            <c:numRef>
              <c:f>Презентация!$B$25:$R$25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77-4570-8364-44B5720725E3}"/>
            </c:ext>
          </c:extLst>
        </c:ser>
        <c:ser>
          <c:idx val="1"/>
          <c:order val="1"/>
          <c:tx>
            <c:strRef>
              <c:f>Презентация!$A$26</c:f>
              <c:strCache>
                <c:ptCount val="1"/>
                <c:pt idx="0">
                  <c:v>Общая площадь общественно-деловой застройки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Презентация!$B$24:$R$24</c:f>
              <c:strCache>
                <c:ptCount val="17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  <c:pt idx="5">
                  <c:v>2024 г.</c:v>
                </c:pt>
                <c:pt idx="6">
                  <c:v>2025 г.</c:v>
                </c:pt>
                <c:pt idx="7">
                  <c:v>2026 г.</c:v>
                </c:pt>
                <c:pt idx="8">
                  <c:v>2027 г.</c:v>
                </c:pt>
                <c:pt idx="9">
                  <c:v>2028 г.</c:v>
                </c:pt>
                <c:pt idx="10">
                  <c:v>2029 г.</c:v>
                </c:pt>
                <c:pt idx="11">
                  <c:v>2030 г.</c:v>
                </c:pt>
                <c:pt idx="12">
                  <c:v>2031 г.</c:v>
                </c:pt>
                <c:pt idx="13">
                  <c:v>2032 г.</c:v>
                </c:pt>
                <c:pt idx="14">
                  <c:v>2033 г.</c:v>
                </c:pt>
                <c:pt idx="15">
                  <c:v>2034 г.</c:v>
                </c:pt>
                <c:pt idx="16">
                  <c:v>2035 г.</c:v>
                </c:pt>
              </c:strCache>
            </c:strRef>
          </c:cat>
          <c:val>
            <c:numRef>
              <c:f>Презентация!$B$26:$R$26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77-4570-8364-44B5720725E3}"/>
            </c:ext>
          </c:extLst>
        </c:ser>
        <c:ser>
          <c:idx val="2"/>
          <c:order val="2"/>
          <c:tx>
            <c:strRef>
              <c:f>Презентация!$A$27</c:f>
              <c:strCache>
                <c:ptCount val="1"/>
                <c:pt idx="0">
                  <c:v>Общая площадь жилых зданий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Презентация!$B$24:$R$24</c:f>
              <c:strCache>
                <c:ptCount val="1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  <c:pt idx="5">
                  <c:v>2026 г.</c:v>
                </c:pt>
                <c:pt idx="6">
                  <c:v>2027 г.</c:v>
                </c:pt>
                <c:pt idx="7">
                  <c:v>2028 г.</c:v>
                </c:pt>
                <c:pt idx="8">
                  <c:v>2029 г.</c:v>
                </c:pt>
                <c:pt idx="9">
                  <c:v>2030 г.</c:v>
                </c:pt>
                <c:pt idx="10">
                  <c:v>2031 г.</c:v>
                </c:pt>
                <c:pt idx="11">
                  <c:v>2032 г.</c:v>
                </c:pt>
                <c:pt idx="12">
                  <c:v>2033 г.</c:v>
                </c:pt>
                <c:pt idx="13">
                  <c:v>2034 г.</c:v>
                </c:pt>
                <c:pt idx="14">
                  <c:v>2035 г.</c:v>
                </c:pt>
              </c:strCache>
            </c:strRef>
          </c:cat>
          <c:val>
            <c:numRef>
              <c:f>Презентация!$B$27:$R$27</c:f>
              <c:numCache>
                <c:formatCode>0.000</c:formatCode>
                <c:ptCount val="15"/>
                <c:pt idx="0">
                  <c:v>1.9681706699999999</c:v>
                </c:pt>
                <c:pt idx="1">
                  <c:v>2.5039358933333333</c:v>
                </c:pt>
                <c:pt idx="2">
                  <c:v>3.0474217600000006</c:v>
                </c:pt>
                <c:pt idx="3">
                  <c:v>3.5693635394666665</c:v>
                </c:pt>
                <c:pt idx="4">
                  <c:v>4.0673147537515142</c:v>
                </c:pt>
                <c:pt idx="5">
                  <c:v>4.5599969488744581</c:v>
                </c:pt>
                <c:pt idx="6">
                  <c:v>5.0653491439974028</c:v>
                </c:pt>
                <c:pt idx="7">
                  <c:v>5.5669790057870125</c:v>
                </c:pt>
                <c:pt idx="8">
                  <c:v>6.069458867576623</c:v>
                </c:pt>
                <c:pt idx="9">
                  <c:v>6.5645410626995675</c:v>
                </c:pt>
                <c:pt idx="10">
                  <c:v>7.0596392439225113</c:v>
                </c:pt>
                <c:pt idx="11">
                  <c:v>7.5546374251454544</c:v>
                </c:pt>
                <c:pt idx="12">
                  <c:v>8.0439946200350647</c:v>
                </c:pt>
                <c:pt idx="13">
                  <c:v>8.5314092021246761</c:v>
                </c:pt>
                <c:pt idx="14">
                  <c:v>9.0256804758714306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77-4570-8364-44B5720725E3}"/>
            </c:ext>
          </c:extLst>
        </c:ser>
        <c:ser>
          <c:idx val="3"/>
          <c:order val="3"/>
          <c:tx>
            <c:strRef>
              <c:f>Презентация!$A$28</c:f>
              <c:strCache>
                <c:ptCount val="1"/>
                <c:pt idx="0">
                  <c:v>Общая площадь общественно-деловой застройки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Презентация!$B$24:$R$24</c:f>
              <c:strCache>
                <c:ptCount val="1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  <c:pt idx="5">
                  <c:v>2026 г.</c:v>
                </c:pt>
                <c:pt idx="6">
                  <c:v>2027 г.</c:v>
                </c:pt>
                <c:pt idx="7">
                  <c:v>2028 г.</c:v>
                </c:pt>
                <c:pt idx="8">
                  <c:v>2029 г.</c:v>
                </c:pt>
                <c:pt idx="9">
                  <c:v>2030 г.</c:v>
                </c:pt>
                <c:pt idx="10">
                  <c:v>2031 г.</c:v>
                </c:pt>
                <c:pt idx="11">
                  <c:v>2032 г.</c:v>
                </c:pt>
                <c:pt idx="12">
                  <c:v>2033 г.</c:v>
                </c:pt>
                <c:pt idx="13">
                  <c:v>2034 г.</c:v>
                </c:pt>
                <c:pt idx="14">
                  <c:v>2035 г.</c:v>
                </c:pt>
              </c:strCache>
            </c:strRef>
          </c:cat>
          <c:val>
            <c:numRef>
              <c:f>Презентация!$B$28:$R$28</c:f>
              <c:numCache>
                <c:formatCode>0.000</c:formatCode>
                <c:ptCount val="15"/>
                <c:pt idx="0">
                  <c:v>0.40754207000000003</c:v>
                </c:pt>
                <c:pt idx="1">
                  <c:v>0.47906777000000006</c:v>
                </c:pt>
                <c:pt idx="2">
                  <c:v>0.62303028000000005</c:v>
                </c:pt>
                <c:pt idx="3">
                  <c:v>0.70197888000000019</c:v>
                </c:pt>
                <c:pt idx="4">
                  <c:v>0.8636188800000002</c:v>
                </c:pt>
                <c:pt idx="5">
                  <c:v>0.90653887999999994</c:v>
                </c:pt>
                <c:pt idx="6">
                  <c:v>0.99318897999999989</c:v>
                </c:pt>
                <c:pt idx="7">
                  <c:v>1.1462809800000002</c:v>
                </c:pt>
                <c:pt idx="8">
                  <c:v>1.2833289799999998</c:v>
                </c:pt>
                <c:pt idx="9">
                  <c:v>1.51505698</c:v>
                </c:pt>
                <c:pt idx="10">
                  <c:v>1.68104498</c:v>
                </c:pt>
                <c:pt idx="11">
                  <c:v>1.9189129800000002</c:v>
                </c:pt>
                <c:pt idx="12">
                  <c:v>2.0340629799999994</c:v>
                </c:pt>
                <c:pt idx="13">
                  <c:v>2.0564629799999992</c:v>
                </c:pt>
                <c:pt idx="14">
                  <c:v>2.1106629799999994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77-4570-8364-44B5720725E3}"/>
            </c:ext>
          </c:extLst>
        </c:ser>
        <c:dLbls>
          <c:showVal val="1"/>
        </c:dLbls>
        <c:marker val="1"/>
        <c:axId val="87747584"/>
        <c:axId val="87765760"/>
      </c:lineChart>
      <c:catAx>
        <c:axId val="87747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65760"/>
        <c:crosses val="autoZero"/>
        <c:auto val="1"/>
        <c:lblAlgn val="ctr"/>
        <c:lblOffset val="100"/>
      </c:catAx>
      <c:valAx>
        <c:axId val="87765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 кв.м.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КПД котлоагрегатов предприятия, %</a:t>
            </a:r>
            <a:endParaRPr lang="ru-RU" sz="14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983120708157311"/>
          <c:y val="3.00131953878598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1402403471536428E-2"/>
          <c:y val="0.11136193112169523"/>
          <c:w val="0.88110617657175561"/>
          <c:h val="0.64868302616420082"/>
        </c:manualLayout>
      </c:layout>
      <c:areaChart>
        <c:grouping val="standard"/>
        <c:ser>
          <c:idx val="7"/>
          <c:order val="0"/>
          <c:tx>
            <c:strRef>
              <c:f>DBRD_org!$M$129</c:f>
              <c:strCache>
                <c:ptCount val="1"/>
                <c:pt idx="0">
                  <c:v>Средний КПД, с учетом модернизации системы, 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no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DBRD_org!$O$121:$AK$121</c:f>
              <c:numCache>
                <c:formatCode>0</c:formatCode>
                <c:ptCount val="1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</c:numCache>
            </c:numRef>
          </c:cat>
          <c:val>
            <c:numRef>
              <c:f>DBRD_org!$O$129:$AK$129</c:f>
              <c:numCache>
                <c:formatCode>0.0%</c:formatCode>
                <c:ptCount val="17"/>
                <c:pt idx="0">
                  <c:v>0.81209762212910275</c:v>
                </c:pt>
                <c:pt idx="1">
                  <c:v>0.81116614623335359</c:v>
                </c:pt>
                <c:pt idx="2">
                  <c:v>0.81021243224119344</c:v>
                </c:pt>
                <c:pt idx="3">
                  <c:v>0.81070845218830601</c:v>
                </c:pt>
                <c:pt idx="4">
                  <c:v>0.81329363991723558</c:v>
                </c:pt>
                <c:pt idx="5">
                  <c:v>0.81586612028622962</c:v>
                </c:pt>
                <c:pt idx="6">
                  <c:v>0.82177898194928967</c:v>
                </c:pt>
                <c:pt idx="7">
                  <c:v>0.82743670447127859</c:v>
                </c:pt>
                <c:pt idx="8">
                  <c:v>0.82950972802899448</c:v>
                </c:pt>
                <c:pt idx="9">
                  <c:v>0.83298088631005962</c:v>
                </c:pt>
                <c:pt idx="10">
                  <c:v>0.83254449209156534</c:v>
                </c:pt>
                <c:pt idx="11">
                  <c:v>0.83776769987833566</c:v>
                </c:pt>
                <c:pt idx="12">
                  <c:v>0.85448119167458825</c:v>
                </c:pt>
                <c:pt idx="13">
                  <c:v>0.86152453993752909</c:v>
                </c:pt>
                <c:pt idx="14">
                  <c:v>0.86464603004918517</c:v>
                </c:pt>
                <c:pt idx="15">
                  <c:v>0.86503514708583817</c:v>
                </c:pt>
                <c:pt idx="16">
                  <c:v>0.87116860983770517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C9-4FCB-A382-27C402D87FAC}"/>
            </c:ext>
          </c:extLst>
        </c:ser>
        <c:ser>
          <c:idx val="8"/>
          <c:order val="1"/>
          <c:tx>
            <c:strRef>
              <c:f>DBRD_org!$M$119</c:f>
              <c:strCache>
                <c:ptCount val="1"/>
                <c:pt idx="0">
                  <c:v>Средний КПД, без учета модернизации, %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tx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DBRD_org!$O$121:$AK$121</c:f>
              <c:numCache>
                <c:formatCode>0</c:formatCode>
                <c:ptCount val="1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</c:numCache>
            </c:numRef>
          </c:cat>
          <c:val>
            <c:numRef>
              <c:f>DBRD_org!$O$119:$AK$119</c:f>
              <c:numCache>
                <c:formatCode>0.0%</c:formatCode>
                <c:ptCount val="17"/>
                <c:pt idx="0">
                  <c:v>0.81209762212910275</c:v>
                </c:pt>
                <c:pt idx="1">
                  <c:v>0.81116614623335359</c:v>
                </c:pt>
                <c:pt idx="2">
                  <c:v>0.81021243224119344</c:v>
                </c:pt>
                <c:pt idx="3">
                  <c:v>0.80905138509917862</c:v>
                </c:pt>
                <c:pt idx="4">
                  <c:v>0.80778406920226353</c:v>
                </c:pt>
                <c:pt idx="5">
                  <c:v>0.80664426105073228</c:v>
                </c:pt>
                <c:pt idx="6">
                  <c:v>0.8057752611321104</c:v>
                </c:pt>
                <c:pt idx="7">
                  <c:v>0.80490507352554685</c:v>
                </c:pt>
                <c:pt idx="8">
                  <c:v>0.80386828018387402</c:v>
                </c:pt>
                <c:pt idx="9">
                  <c:v>0.80258543880536681</c:v>
                </c:pt>
                <c:pt idx="10">
                  <c:v>0.80175434838938442</c:v>
                </c:pt>
                <c:pt idx="11">
                  <c:v>0.80136043411021141</c:v>
                </c:pt>
                <c:pt idx="12">
                  <c:v>0.8010170369476457</c:v>
                </c:pt>
                <c:pt idx="13">
                  <c:v>0.80054220633578932</c:v>
                </c:pt>
                <c:pt idx="14">
                  <c:v>0.79983127544392518</c:v>
                </c:pt>
                <c:pt idx="15">
                  <c:v>0.79947469147815364</c:v>
                </c:pt>
                <c:pt idx="16">
                  <c:v>0.79942959654317447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C9-4FCB-A382-27C402D87FAC}"/>
            </c:ext>
          </c:extLst>
        </c:ser>
        <c:dLbls>
          <c:showVal val="1"/>
        </c:dLbls>
        <c:dropLines>
          <c:spPr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c:spPr>
        </c:dropLines>
        <c:axId val="61304192"/>
        <c:axId val="61339136"/>
        <c:extLst xmlns:c16r2="http://schemas.microsoft.com/office/drawing/2015/06/chart">
          <c:ext xmlns:c15="http://schemas.microsoft.com/office/drawing/2012/chart" uri="{02D57815-91ED-43cb-92C2-25804820EDAC}">
            <c15:filteredArea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DBRD_org!$M$122</c15:sqref>
                        </c15:formulaRef>
                      </c:ext>
                    </c:extLst>
                    <c:strCache>
                      <c:ptCount val="1"/>
                      <c:pt idx="0">
                        <c:v>Установленная мощность источников ТЭ, Гкал/час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DBRD_org!$O$121:$AK$121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DBRD_org!$O$122:$AF$122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1337.2059999999997</c:v>
                      </c:pt>
                      <c:pt idx="1">
                        <c:v>1337.2059999999997</c:v>
                      </c:pt>
                      <c:pt idx="2">
                        <c:v>1332.0699999999997</c:v>
                      </c:pt>
                      <c:pt idx="3">
                        <c:v>1317.4482222222218</c:v>
                      </c:pt>
                      <c:pt idx="4">
                        <c:v>1310.4398888888886</c:v>
                      </c:pt>
                      <c:pt idx="5">
                        <c:v>1311.0101111111112</c:v>
                      </c:pt>
                      <c:pt idx="6">
                        <c:v>1238.7167555555552</c:v>
                      </c:pt>
                      <c:pt idx="7">
                        <c:v>1234.6103388888885</c:v>
                      </c:pt>
                      <c:pt idx="8">
                        <c:v>1235.1894277777776</c:v>
                      </c:pt>
                      <c:pt idx="9">
                        <c:v>1235.0990499999996</c:v>
                      </c:pt>
                      <c:pt idx="10">
                        <c:v>1230.7130499999994</c:v>
                      </c:pt>
                      <c:pt idx="11">
                        <c:v>1223.0725944444441</c:v>
                      </c:pt>
                      <c:pt idx="12">
                        <c:v>1215.1553444444444</c:v>
                      </c:pt>
                      <c:pt idx="13">
                        <c:v>1204.9661777777778</c:v>
                      </c:pt>
                      <c:pt idx="14">
                        <c:v>1177.9499555555558</c:v>
                      </c:pt>
                      <c:pt idx="15">
                        <c:v>1162.4119555555558</c:v>
                      </c:pt>
                      <c:pt idx="16">
                        <c:v>1143.5066222222222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DC9-4FCB-A382-27C402D87FAC}"/>
                  </c:ext>
                </c:extLst>
              </c15:ser>
            </c15:filteredAreaSeries>
            <c15:filteredArea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DBRD_org!$M$123</c15:sqref>
                        </c15:formulaRef>
                      </c:ext>
                    </c:extLst>
                    <c:strCache>
                      <c:ptCount val="1"/>
                      <c:pt idx="0">
                        <c:v>Располагаемая мощность в воде, Гкал/час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DBRD_org!$O$121:$AK$121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DBRD_org!$O$123:$AF$123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1323.6149999999998</c:v>
                      </c:pt>
                      <c:pt idx="1">
                        <c:v>1323.6149999999998</c:v>
                      </c:pt>
                      <c:pt idx="2">
                        <c:v>1319.7989999999998</c:v>
                      </c:pt>
                      <c:pt idx="3">
                        <c:v>1305.1772222222221</c:v>
                      </c:pt>
                      <c:pt idx="4">
                        <c:v>1298.1688888888889</c:v>
                      </c:pt>
                      <c:pt idx="5">
                        <c:v>1298.7391111111112</c:v>
                      </c:pt>
                      <c:pt idx="6">
                        <c:v>1226.4457555555555</c:v>
                      </c:pt>
                      <c:pt idx="7">
                        <c:v>1224.0553388888886</c:v>
                      </c:pt>
                      <c:pt idx="8">
                        <c:v>1228.1344277777775</c:v>
                      </c:pt>
                      <c:pt idx="9">
                        <c:v>1231.6280499999996</c:v>
                      </c:pt>
                      <c:pt idx="10">
                        <c:v>1227.2420499999994</c:v>
                      </c:pt>
                      <c:pt idx="11">
                        <c:v>1219.6015944444441</c:v>
                      </c:pt>
                      <c:pt idx="12">
                        <c:v>1212.6633444444444</c:v>
                      </c:pt>
                      <c:pt idx="13">
                        <c:v>1202.4741777777779</c:v>
                      </c:pt>
                      <c:pt idx="14">
                        <c:v>1174.2079555555556</c:v>
                      </c:pt>
                      <c:pt idx="15">
                        <c:v>1158.6699555555556</c:v>
                      </c:pt>
                      <c:pt idx="16">
                        <c:v>1140.9466222222222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DC9-4FCB-A382-27C402D87FAC}"/>
                  </c:ext>
                </c:extLst>
              </c15:ser>
            </c15:filteredAreaSeries>
            <c15:filteredArea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DBRD_org!$M$124</c15:sqref>
                        </c15:formulaRef>
                      </c:ext>
                    </c:extLst>
                    <c:strCache>
                      <c:ptCount val="1"/>
                      <c:pt idx="0">
                        <c:v>Располагаемая мощность в паре, Гкал/час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DBRD_org!$O$121:$AK$121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DBRD_org!$O$124:$AF$124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13.590999999999999</c:v>
                      </c:pt>
                      <c:pt idx="1">
                        <c:v>13.590999999999999</c:v>
                      </c:pt>
                      <c:pt idx="2">
                        <c:v>12.270999999999999</c:v>
                      </c:pt>
                      <c:pt idx="3">
                        <c:v>12.270999999999999</c:v>
                      </c:pt>
                      <c:pt idx="4">
                        <c:v>12.270999999999999</c:v>
                      </c:pt>
                      <c:pt idx="5">
                        <c:v>12.270999999999999</c:v>
                      </c:pt>
                      <c:pt idx="6">
                        <c:v>12.270999999999999</c:v>
                      </c:pt>
                      <c:pt idx="7">
                        <c:v>10.555</c:v>
                      </c:pt>
                      <c:pt idx="8">
                        <c:v>7.0549999999999997</c:v>
                      </c:pt>
                      <c:pt idx="9">
                        <c:v>3.4710000000000001</c:v>
                      </c:pt>
                      <c:pt idx="10">
                        <c:v>3.4710000000000001</c:v>
                      </c:pt>
                      <c:pt idx="11">
                        <c:v>3.4710000000000001</c:v>
                      </c:pt>
                      <c:pt idx="12">
                        <c:v>2.492</c:v>
                      </c:pt>
                      <c:pt idx="13">
                        <c:v>2.492</c:v>
                      </c:pt>
                      <c:pt idx="14">
                        <c:v>3.742</c:v>
                      </c:pt>
                      <c:pt idx="15">
                        <c:v>3.742</c:v>
                      </c:pt>
                      <c:pt idx="16">
                        <c:v>2.56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DC9-4FCB-A382-27C402D87FAC}"/>
                  </c:ext>
                </c:extLst>
              </c15:ser>
            </c15:filteredAreaSeries>
            <c15:filteredArea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DBRD_org!$M$126</c15:sqref>
                        </c15:formulaRef>
                      </c:ext>
                    </c:extLst>
                    <c:strCache>
                      <c:ptCount val="1"/>
                      <c:pt idx="0">
                        <c:v>Потери тепловой энергии, Гкал/час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DBRD_org!$O$121:$AK$121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DBRD_org!$O$126:$AF$126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116.57370453210962</c:v>
                      </c:pt>
                      <c:pt idx="1">
                        <c:v>116.57370453210962</c:v>
                      </c:pt>
                      <c:pt idx="2">
                        <c:v>116.43075869386411</c:v>
                      </c:pt>
                      <c:pt idx="3">
                        <c:v>116.43075869386411</c:v>
                      </c:pt>
                      <c:pt idx="4">
                        <c:v>116.43075869386411</c:v>
                      </c:pt>
                      <c:pt idx="5">
                        <c:v>116.43075869386411</c:v>
                      </c:pt>
                      <c:pt idx="6">
                        <c:v>116.43075869386412</c:v>
                      </c:pt>
                      <c:pt idx="7">
                        <c:v>116.43075869386412</c:v>
                      </c:pt>
                      <c:pt idx="8">
                        <c:v>116.43075869386411</c:v>
                      </c:pt>
                      <c:pt idx="9">
                        <c:v>116.43075869386414</c:v>
                      </c:pt>
                      <c:pt idx="10">
                        <c:v>116.43075869386414</c:v>
                      </c:pt>
                      <c:pt idx="11">
                        <c:v>116.62277125833279</c:v>
                      </c:pt>
                      <c:pt idx="12">
                        <c:v>116.62277125833279</c:v>
                      </c:pt>
                      <c:pt idx="13">
                        <c:v>116.62277125833279</c:v>
                      </c:pt>
                      <c:pt idx="14">
                        <c:v>116.62277125833278</c:v>
                      </c:pt>
                      <c:pt idx="15">
                        <c:v>116.62277125833278</c:v>
                      </c:pt>
                      <c:pt idx="16">
                        <c:v>116.62277125833278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DC9-4FCB-A382-27C402D87FAC}"/>
                  </c:ext>
                </c:extLst>
              </c15:ser>
            </c15:filteredAreaSeries>
            <c15:filteredArea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DBRD_org!$M$128</c15:sqref>
                        </c15:formulaRef>
                      </c:ext>
                    </c:extLst>
                    <c:strCache>
                      <c:ptCount val="1"/>
                      <c:pt idx="0">
                        <c:v>Баланс тепловой мощности, Гкал/час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DBRD_org!$O$121:$AK$121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DBRD_org!$O$128:$AF$128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354.39275117022959</c:v>
                      </c:pt>
                      <c:pt idx="1">
                        <c:v>354.39275117022959</c:v>
                      </c:pt>
                      <c:pt idx="2">
                        <c:v>350.52644373766628</c:v>
                      </c:pt>
                      <c:pt idx="3">
                        <c:v>336.22634507099968</c:v>
                      </c:pt>
                      <c:pt idx="4">
                        <c:v>329.37219507099968</c:v>
                      </c:pt>
                      <c:pt idx="5">
                        <c:v>329.92987240433303</c:v>
                      </c:pt>
                      <c:pt idx="6">
                        <c:v>259.22697067099978</c:v>
                      </c:pt>
                      <c:pt idx="7">
                        <c:v>255.21089517099981</c:v>
                      </c:pt>
                      <c:pt idx="8">
                        <c:v>255.77724410433314</c:v>
                      </c:pt>
                      <c:pt idx="9">
                        <c:v>255.68885463766645</c:v>
                      </c:pt>
                      <c:pt idx="10">
                        <c:v>251.39934663766644</c:v>
                      </c:pt>
                      <c:pt idx="11">
                        <c:v>243.73400847704218</c:v>
                      </c:pt>
                      <c:pt idx="12">
                        <c:v>235.99093797704217</c:v>
                      </c:pt>
                      <c:pt idx="13">
                        <c:v>226.02593297704223</c:v>
                      </c:pt>
                      <c:pt idx="14">
                        <c:v>199.60406764370879</c:v>
                      </c:pt>
                      <c:pt idx="15">
                        <c:v>184.40790364370875</c:v>
                      </c:pt>
                      <c:pt idx="16">
                        <c:v>165.91848764370883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DC9-4FCB-A382-27C402D87FAC}"/>
                  </c:ext>
                </c:extLst>
              </c15:ser>
            </c15:filteredAreaSeries>
            <c15:filteredArea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DBRD_org!$M$125</c15:sqref>
                        </c15:formulaRef>
                      </c:ext>
                    </c:extLst>
                    <c:strCache>
                      <c:ptCount val="1"/>
                      <c:pt idx="0">
                        <c:v>Собственные нужды источников ТЭ, Гкал/час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DBRD_org!$O$121:$AK$121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DBRD_org!$O$125:$AF$125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29.41853200000002</c:v>
                      </c:pt>
                      <c:pt idx="1">
                        <c:v>29.41853200000002</c:v>
                      </c:pt>
                      <c:pt idx="2">
                        <c:v>29.305540000000018</c:v>
                      </c:pt>
                      <c:pt idx="3">
                        <c:v>28.983860888888909</c:v>
                      </c:pt>
                      <c:pt idx="4">
                        <c:v>28.829677555555577</c:v>
                      </c:pt>
                      <c:pt idx="5">
                        <c:v>28.842222444444467</c:v>
                      </c:pt>
                      <c:pt idx="6">
                        <c:v>27.251768622222244</c:v>
                      </c:pt>
                      <c:pt idx="7">
                        <c:v>27.161427455555575</c:v>
                      </c:pt>
                      <c:pt idx="8">
                        <c:v>27.174167411111128</c:v>
                      </c:pt>
                      <c:pt idx="9">
                        <c:v>27.172179100000015</c:v>
                      </c:pt>
                      <c:pt idx="10">
                        <c:v>27.075687100000014</c:v>
                      </c:pt>
                      <c:pt idx="11">
                        <c:v>26.90759707777779</c:v>
                      </c:pt>
                      <c:pt idx="12">
                        <c:v>26.733417577777793</c:v>
                      </c:pt>
                      <c:pt idx="13">
                        <c:v>26.509255911111129</c:v>
                      </c:pt>
                      <c:pt idx="14">
                        <c:v>25.91489902222224</c:v>
                      </c:pt>
                      <c:pt idx="15">
                        <c:v>25.573063022222239</c:v>
                      </c:pt>
                      <c:pt idx="16">
                        <c:v>25.157145688888903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C9-4FCB-A382-27C402D87FAC}"/>
                  </c:ext>
                </c:extLst>
              </c15:ser>
            </c15:filteredAreaSeries>
            <c15:filteredArea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DBRD_org!$M$127</c15:sqref>
                        </c15:formulaRef>
                      </c:ext>
                    </c:extLst>
                    <c:strCache>
                      <c:ptCount val="1"/>
                      <c:pt idx="0">
                        <c:v>Присоединенная нагрузка, Гкал/час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DBRD_org!$O$121:$AK$121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DBRD_org!$O$127:$AF$127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832.0777549999998</c:v>
                      </c:pt>
                      <c:pt idx="1">
                        <c:v>832.0777549999998</c:v>
                      </c:pt>
                      <c:pt idx="2">
                        <c:v>831.06975499999987</c:v>
                      </c:pt>
                      <c:pt idx="3">
                        <c:v>831.06975499999987</c:v>
                      </c:pt>
                      <c:pt idx="4">
                        <c:v>831.06975499999976</c:v>
                      </c:pt>
                      <c:pt idx="5">
                        <c:v>831.06975499999976</c:v>
                      </c:pt>
                      <c:pt idx="6">
                        <c:v>831.06975499999987</c:v>
                      </c:pt>
                      <c:pt idx="7">
                        <c:v>831.06975499999987</c:v>
                      </c:pt>
                      <c:pt idx="8">
                        <c:v>831.06975499999987</c:v>
                      </c:pt>
                      <c:pt idx="9">
                        <c:v>831.06975499999999</c:v>
                      </c:pt>
                      <c:pt idx="10">
                        <c:v>831.06975499999999</c:v>
                      </c:pt>
                      <c:pt idx="11">
                        <c:v>831.06975499999999</c:v>
                      </c:pt>
                      <c:pt idx="12">
                        <c:v>831.06975499999999</c:v>
                      </c:pt>
                      <c:pt idx="13">
                        <c:v>831.06975499999999</c:v>
                      </c:pt>
                      <c:pt idx="14">
                        <c:v>831.06975499999999</c:v>
                      </c:pt>
                      <c:pt idx="15">
                        <c:v>831.06975499999999</c:v>
                      </c:pt>
                      <c:pt idx="16">
                        <c:v>831.06975499999999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DC9-4FCB-A382-27C402D87FAC}"/>
                  </c:ext>
                </c:extLst>
              </c15:ser>
            </c15:filteredAreaSeries>
          </c:ext>
        </c:extLst>
      </c:areaChart>
      <c:catAx>
        <c:axId val="613041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</a:t>
                </a:r>
                <a:r>
                  <a:rPr lang="ru-RU" b="1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реализации стратегии</a:t>
                </a:r>
                <a:endParaRPr lang="ru-RU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 w="285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39136"/>
        <c:crosses val="autoZero"/>
        <c:auto val="1"/>
        <c:lblAlgn val="ctr"/>
        <c:lblOffset val="100"/>
      </c:catAx>
      <c:valAx>
        <c:axId val="61339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КПД,</a:t>
                </a:r>
                <a:r>
                  <a:rPr lang="ru-RU" b="1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30010014999377E-2"/>
              <c:y val="0.33326743385716961"/>
            </c:manualLayout>
          </c:layout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tickLblPos val="nextTo"/>
        <c:spPr>
          <a:noFill/>
          <a:ln w="285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04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1826744786174035E-2"/>
          <c:y val="0.89398511249614321"/>
          <c:w val="0.88693966178011807"/>
          <c:h val="8.0191196885443142E-2"/>
        </c:manualLayout>
      </c:layout>
      <c:spPr>
        <a:noFill/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'по диаметрам'!$B$112</c:f>
              <c:strCache>
                <c:ptCount val="1"/>
                <c:pt idx="0">
                  <c:v>Процент "ветхих" сетей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 диаметрам'!$D$108:$R$108</c:f>
              <c:numCache>
                <c:formatCode>General</c:formatCode>
                <c:ptCount val="1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</c:numCache>
            </c:numRef>
          </c:cat>
          <c:val>
            <c:numRef>
              <c:f>'по диаметрам'!$D$112:$R$112</c:f>
              <c:numCache>
                <c:formatCode>0.0%</c:formatCode>
                <c:ptCount val="15"/>
                <c:pt idx="0">
                  <c:v>0.75699720379321445</c:v>
                </c:pt>
                <c:pt idx="1">
                  <c:v>0.73446214347620675</c:v>
                </c:pt>
                <c:pt idx="2">
                  <c:v>0.71087855205005224</c:v>
                </c:pt>
                <c:pt idx="3">
                  <c:v>0.68622460446509148</c:v>
                </c:pt>
                <c:pt idx="4">
                  <c:v>0.66103617534486558</c:v>
                </c:pt>
                <c:pt idx="5">
                  <c:v>0.63467430153340221</c:v>
                </c:pt>
                <c:pt idx="6">
                  <c:v>0.60737441494936217</c:v>
                </c:pt>
                <c:pt idx="7">
                  <c:v>0.5787910297002723</c:v>
                </c:pt>
                <c:pt idx="8">
                  <c:v>0.54997267689527962</c:v>
                </c:pt>
                <c:pt idx="9">
                  <c:v>0.52264864344778739</c:v>
                </c:pt>
                <c:pt idx="10">
                  <c:v>0.49457002051740562</c:v>
                </c:pt>
                <c:pt idx="11">
                  <c:v>0.46637669998562487</c:v>
                </c:pt>
                <c:pt idx="12">
                  <c:v>0.4373990707543976</c:v>
                </c:pt>
                <c:pt idx="13">
                  <c:v>0.40890437879221975</c:v>
                </c:pt>
                <c:pt idx="14">
                  <c:v>0.38847613231143924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90-4B0E-BAFB-E1DD3F602BCF}"/>
            </c:ext>
          </c:extLst>
        </c:ser>
        <c:dLbls/>
        <c:gapWidth val="219"/>
        <c:axId val="60710272"/>
        <c:axId val="59454592"/>
      </c:barChart>
      <c:catAx>
        <c:axId val="60710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54592"/>
        <c:crosses val="autoZero"/>
        <c:auto val="1"/>
        <c:lblAlgn val="ctr"/>
        <c:lblOffset val="100"/>
      </c:catAx>
      <c:valAx>
        <c:axId val="59454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мероприятия по реализации стратегии модернизации системы</a:t>
            </a:r>
            <a:endParaRPr lang="ru-RU" sz="1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396343575615543"/>
          <c:y val="2.990316422057152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141766187171834"/>
          <c:y val="9.2246078256446457E-2"/>
          <c:w val="0.88022353911997653"/>
          <c:h val="0.69146307384091188"/>
        </c:manualLayout>
      </c:layout>
      <c:barChart>
        <c:barDir val="col"/>
        <c:grouping val="stacked"/>
        <c:ser>
          <c:idx val="4"/>
          <c:order val="0"/>
          <c:tx>
            <c:strRef>
              <c:f>DBRD_org!$M$287</c:f>
              <c:strCache>
                <c:ptCount val="1"/>
                <c:pt idx="0">
                  <c:v>Инвестиции в источники тепловой энергии, млн. руб.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DBRD_org!$O$255:$AE$255</c:f>
              <c:numCache>
                <c:formatCode>0</c:formatCode>
                <c:ptCount val="1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</c:numCache>
            </c:numRef>
          </c:cat>
          <c:val>
            <c:numRef>
              <c:f>DBRD_org!$O$287:$AE$287</c:f>
              <c:numCache>
                <c:formatCode>0.0</c:formatCode>
                <c:ptCount val="17"/>
                <c:pt idx="0">
                  <c:v>0</c:v>
                </c:pt>
                <c:pt idx="1">
                  <c:v>671.77627280957734</c:v>
                </c:pt>
                <c:pt idx="2">
                  <c:v>673.26580683998122</c:v>
                </c:pt>
                <c:pt idx="3">
                  <c:v>678.42389427104013</c:v>
                </c:pt>
                <c:pt idx="4">
                  <c:v>676.22798327776411</c:v>
                </c:pt>
                <c:pt idx="5">
                  <c:v>718.04398728883223</c:v>
                </c:pt>
                <c:pt idx="6">
                  <c:v>717.98256320510416</c:v>
                </c:pt>
                <c:pt idx="7">
                  <c:v>804.00829992404795</c:v>
                </c:pt>
                <c:pt idx="8">
                  <c:v>1056.498239983325</c:v>
                </c:pt>
                <c:pt idx="9">
                  <c:v>1054.9073562147701</c:v>
                </c:pt>
                <c:pt idx="10">
                  <c:v>1024.0250764187929</c:v>
                </c:pt>
                <c:pt idx="11">
                  <c:v>1011.0415607207866</c:v>
                </c:pt>
                <c:pt idx="12">
                  <c:v>1142.0203219520738</c:v>
                </c:pt>
                <c:pt idx="13">
                  <c:v>1139.3195515298282</c:v>
                </c:pt>
                <c:pt idx="14">
                  <c:v>1138.6371532292478</c:v>
                </c:pt>
                <c:pt idx="15">
                  <c:v>1140.3048171024627</c:v>
                </c:pt>
                <c:pt idx="16">
                  <c:v>1139.9639134377726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73-47CA-A538-775E89726830}"/>
            </c:ext>
          </c:extLst>
        </c:ser>
        <c:ser>
          <c:idx val="5"/>
          <c:order val="1"/>
          <c:tx>
            <c:strRef>
              <c:f>DBRD_org!$M$288</c:f>
              <c:strCache>
                <c:ptCount val="1"/>
                <c:pt idx="0">
                  <c:v>Инвестиции в тепловые сети, млн. 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DBRD_org!$O$255:$AE$255</c:f>
              <c:numCache>
                <c:formatCode>0</c:formatCode>
                <c:ptCount val="1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</c:numCache>
            </c:numRef>
          </c:cat>
          <c:val>
            <c:numRef>
              <c:f>DBRD_org!$O$288:$AE$288</c:f>
              <c:numCache>
                <c:formatCode>0.0</c:formatCode>
                <c:ptCount val="17"/>
                <c:pt idx="0">
                  <c:v>0</c:v>
                </c:pt>
                <c:pt idx="1">
                  <c:v>41.309458883651196</c:v>
                </c:pt>
                <c:pt idx="2">
                  <c:v>130.389091789113</c:v>
                </c:pt>
                <c:pt idx="3">
                  <c:v>343.72127279684128</c:v>
                </c:pt>
                <c:pt idx="4">
                  <c:v>439.14009599741308</c:v>
                </c:pt>
                <c:pt idx="5">
                  <c:v>284.48089899666763</c:v>
                </c:pt>
                <c:pt idx="6">
                  <c:v>382.09572538255355</c:v>
                </c:pt>
                <c:pt idx="7">
                  <c:v>175.01394096715345</c:v>
                </c:pt>
                <c:pt idx="8">
                  <c:v>326.27914134454119</c:v>
                </c:pt>
                <c:pt idx="9">
                  <c:v>440.7105938915326</c:v>
                </c:pt>
                <c:pt idx="10">
                  <c:v>577.41282328881209</c:v>
                </c:pt>
                <c:pt idx="11">
                  <c:v>348.60450535864084</c:v>
                </c:pt>
                <c:pt idx="12">
                  <c:v>269.61433907377182</c:v>
                </c:pt>
                <c:pt idx="13">
                  <c:v>343.64902881598675</c:v>
                </c:pt>
                <c:pt idx="14">
                  <c:v>229.83117362227421</c:v>
                </c:pt>
                <c:pt idx="15">
                  <c:v>392.42276108437449</c:v>
                </c:pt>
                <c:pt idx="16">
                  <c:v>142.48643439834029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73-47CA-A538-775E89726830}"/>
            </c:ext>
          </c:extLst>
        </c:ser>
        <c:dLbls/>
        <c:overlap val="100"/>
        <c:axId val="62987648"/>
        <c:axId val="631208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DBRD_org!$AV$253</c15:sqref>
                        </c15:formulaRef>
                      </c:ext>
                    </c:extLst>
                    <c:strCache>
                      <c:ptCount val="1"/>
                      <c:pt idx="0">
                        <c:v>Инвестиции на реализацию стратегии модернизации системы по типу мероприятий без разбивки по годам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DBRD_org!$O$255:$AE$255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DBRD_org!$AX$284:$BT$284</c15:sqref>
                        </c15:formulaRef>
                      </c:ext>
                    </c:extLst>
                    <c:numCache>
                      <c:formatCode>0.0</c:formatCode>
                      <c:ptCount val="2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973-47CA-A538-775E89726830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DBRD_org!$M$257</c15:sqref>
                        </c15:formulaRef>
                      </c:ext>
                    </c:extLst>
                    <c:strCache>
                      <c:ptCount val="1"/>
                      <c:pt idx="0">
                        <c:v>Реконструкция источника ТЭ, замена котлоагрегатов, млн.руб.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DBRD_org!$O$255:$AE$255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DBRD_org!$O$257:$AJ$257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0</c:v>
                      </c:pt>
                      <c:pt idx="1">
                        <c:v>37.543912780601161</c:v>
                      </c:pt>
                      <c:pt idx="2">
                        <c:v>98.349174908915131</c:v>
                      </c:pt>
                      <c:pt idx="3">
                        <c:v>101.87408700754892</c:v>
                      </c:pt>
                      <c:pt idx="4">
                        <c:v>259.84292778284839</c:v>
                      </c:pt>
                      <c:pt idx="5">
                        <c:v>242.07041717120879</c:v>
                      </c:pt>
                      <c:pt idx="6">
                        <c:v>351.37322613972788</c:v>
                      </c:pt>
                      <c:pt idx="7">
                        <c:v>136.3156312024982</c:v>
                      </c:pt>
                      <c:pt idx="8">
                        <c:v>282.43185222881368</c:v>
                      </c:pt>
                      <c:pt idx="9">
                        <c:v>405.18532103853022</c:v>
                      </c:pt>
                      <c:pt idx="10">
                        <c:v>538.07680797626529</c:v>
                      </c:pt>
                      <c:pt idx="11">
                        <c:v>314.41724287560965</c:v>
                      </c:pt>
                      <c:pt idx="12">
                        <c:v>249.80544080227367</c:v>
                      </c:pt>
                      <c:pt idx="13">
                        <c:v>342.54902881598667</c:v>
                      </c:pt>
                      <c:pt idx="14">
                        <c:v>229.83117362227418</c:v>
                      </c:pt>
                      <c:pt idx="15">
                        <c:v>369.42879221535782</c:v>
                      </c:pt>
                      <c:pt idx="16">
                        <c:v>141.3864343983403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973-47CA-A538-775E89726830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DBRD_org!$M$267</c15:sqref>
                        </c15:formulaRef>
                      </c:ext>
                    </c:extLst>
                    <c:strCache>
                      <c:ptCount val="1"/>
                      <c:pt idx="0">
                        <c:v>Реконструкция тепловой сети, млн.руб.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DBRD_org!$O$255:$AE$255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DBRD_org!$O$267:$AJ$267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0</c:v>
                      </c:pt>
                      <c:pt idx="1">
                        <c:v>671.71177752166284</c:v>
                      </c:pt>
                      <c:pt idx="2">
                        <c:v>671.71177752166284</c:v>
                      </c:pt>
                      <c:pt idx="3">
                        <c:v>671.71177752166284</c:v>
                      </c:pt>
                      <c:pt idx="4">
                        <c:v>671.71177752166284</c:v>
                      </c:pt>
                      <c:pt idx="5">
                        <c:v>715.50870823295895</c:v>
                      </c:pt>
                      <c:pt idx="6">
                        <c:v>715.50870823295895</c:v>
                      </c:pt>
                      <c:pt idx="7">
                        <c:v>800.74207427181159</c:v>
                      </c:pt>
                      <c:pt idx="8">
                        <c:v>1051.3140473166818</c:v>
                      </c:pt>
                      <c:pt idx="9">
                        <c:v>1051.3140473166818</c:v>
                      </c:pt>
                      <c:pt idx="10">
                        <c:v>1007.5171166053859</c:v>
                      </c:pt>
                      <c:pt idx="11">
                        <c:v>1007.5171166053859</c:v>
                      </c:pt>
                      <c:pt idx="12">
                        <c:v>1138.3331040147939</c:v>
                      </c:pt>
                      <c:pt idx="13">
                        <c:v>1138.3331040147939</c:v>
                      </c:pt>
                      <c:pt idx="14">
                        <c:v>1138.3331040147939</c:v>
                      </c:pt>
                      <c:pt idx="15">
                        <c:v>1138.3331040147939</c:v>
                      </c:pt>
                      <c:pt idx="16">
                        <c:v>1138.3331040147939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973-47CA-A538-775E89726830}"/>
                  </c:ext>
                </c:extLst>
              </c15:ser>
            </c15:filteredBarSeries>
          </c:ext>
        </c:extLst>
      </c:barChart>
      <c:catAx>
        <c:axId val="629876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</a:t>
                </a:r>
                <a:r>
                  <a:rPr lang="ru-RU" b="1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реализации стратегии</a:t>
                </a:r>
                <a:endParaRPr lang="ru-RU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 w="285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120896"/>
        <c:crosses val="autoZero"/>
        <c:auto val="1"/>
        <c:lblAlgn val="ctr"/>
        <c:lblOffset val="100"/>
      </c:catAx>
      <c:valAx>
        <c:axId val="63120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Величина финансовой потребности, млн. руб</a:t>
                </a:r>
              </a:p>
            </c:rich>
          </c:tx>
          <c:layout>
            <c:manualLayout>
              <c:xMode val="edge"/>
              <c:yMode val="edge"/>
              <c:x val="2.0203728525578054E-2"/>
              <c:y val="8.8941753303266369E-2"/>
            </c:manualLayout>
          </c:layout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 w="285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9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021219244063404E-2"/>
          <c:y val="0.89628431221996796"/>
          <c:w val="0.9624124943464869"/>
          <c:h val="8.645680591096321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9822760159724829E-2"/>
          <c:y val="8.6683034976493628E-2"/>
          <c:w val="0.95208234762030031"/>
          <c:h val="0.70466684894415388"/>
        </c:manualLayout>
      </c:layout>
      <c:lineChart>
        <c:grouping val="standard"/>
        <c:ser>
          <c:idx val="6"/>
          <c:order val="0"/>
          <c:tx>
            <c:strRef>
              <c:f>DBRD_org!$M$30</c:f>
              <c:strCache>
                <c:ptCount val="1"/>
                <c:pt idx="0">
                  <c:v>Темпы изменения тарифа на тепловую энергию, %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DBRD_org!$O$3:$AE$3</c:f>
              <c:numCache>
                <c:formatCode>0</c:formatCode>
                <c:ptCount val="1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</c:numCache>
            </c:numRef>
          </c:cat>
          <c:val>
            <c:numRef>
              <c:f>DBRD_org!$O$30:$AE$30</c:f>
              <c:numCache>
                <c:formatCode>0.0%</c:formatCode>
                <c:ptCount val="17"/>
                <c:pt idx="0">
                  <c:v>4.0000000000000008E-2</c:v>
                </c:pt>
                <c:pt idx="1">
                  <c:v>5.4410535272667378E-2</c:v>
                </c:pt>
                <c:pt idx="2">
                  <c:v>8.2302440976665947E-2</c:v>
                </c:pt>
                <c:pt idx="3">
                  <c:v>8.4613701112941961E-2</c:v>
                </c:pt>
                <c:pt idx="4">
                  <c:v>9.1378959939689489E-2</c:v>
                </c:pt>
                <c:pt idx="5">
                  <c:v>8.3069714030410427E-2</c:v>
                </c:pt>
                <c:pt idx="6">
                  <c:v>5.8147851630283798E-2</c:v>
                </c:pt>
                <c:pt idx="7">
                  <c:v>6.8208892542529279E-2</c:v>
                </c:pt>
                <c:pt idx="8">
                  <c:v>6.4471795395907763E-2</c:v>
                </c:pt>
                <c:pt idx="9">
                  <c:v>6.662062377753776E-2</c:v>
                </c:pt>
                <c:pt idx="10">
                  <c:v>6.1282234167828527E-2</c:v>
                </c:pt>
                <c:pt idx="11">
                  <c:v>6.2162801866223277E-2</c:v>
                </c:pt>
                <c:pt idx="12">
                  <c:v>4.969433962018522E-2</c:v>
                </c:pt>
                <c:pt idx="13">
                  <c:v>6.9221065492950359E-2</c:v>
                </c:pt>
                <c:pt idx="14">
                  <c:v>4.2564309316247557E-2</c:v>
                </c:pt>
                <c:pt idx="15">
                  <c:v>4.399671651874628E-2</c:v>
                </c:pt>
                <c:pt idx="16">
                  <c:v>5.4676694102791204E-2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2B89-48EF-AB5A-835E0D765C92}"/>
            </c:ext>
          </c:extLst>
        </c:ser>
        <c:dLbls>
          <c:showVal val="1"/>
        </c:dLbls>
        <c:marker val="1"/>
        <c:axId val="63148416"/>
        <c:axId val="6142400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DBRD_org!$M$31</c15:sqref>
                        </c15:formulaRef>
                      </c:ext>
                    </c:extLst>
                    <c:strCache>
                      <c:ptCount val="1"/>
                      <c:pt idx="0">
                        <c:v>Темпы изменения операционных расходов, %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DBRD_org!$O$3:$AE$3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DBRD_org!$P$31:$AF$31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3.2569999999999766E-2</c:v>
                      </c:pt>
                      <c:pt idx="1">
                        <c:v>2.6987068216824506E-2</c:v>
                      </c:pt>
                      <c:pt idx="2">
                        <c:v>2.2211936328498938E-2</c:v>
                      </c:pt>
                      <c:pt idx="3">
                        <c:v>2.6093459941676E-2</c:v>
                      </c:pt>
                      <c:pt idx="4">
                        <c:v>2.9877769730858761E-2</c:v>
                      </c:pt>
                      <c:pt idx="5">
                        <c:v>-7.5576220302009389E-3</c:v>
                      </c:pt>
                      <c:pt idx="6">
                        <c:v>2.7273466622180331E-2</c:v>
                      </c:pt>
                      <c:pt idx="7">
                        <c:v>2.9934565763759746E-2</c:v>
                      </c:pt>
                      <c:pt idx="8">
                        <c:v>2.9656963878472942E-2</c:v>
                      </c:pt>
                      <c:pt idx="9">
                        <c:v>2.7099898745854833E-2</c:v>
                      </c:pt>
                      <c:pt idx="10">
                        <c:v>2.6702609916103182E-2</c:v>
                      </c:pt>
                      <c:pt idx="11">
                        <c:v>2.406897325163504E-2</c:v>
                      </c:pt>
                      <c:pt idx="12">
                        <c:v>2.3874543491941846E-2</c:v>
                      </c:pt>
                      <c:pt idx="13">
                        <c:v>1.4509420499908776E-2</c:v>
                      </c:pt>
                      <c:pt idx="14">
                        <c:v>2.0633209762239257E-2</c:v>
                      </c:pt>
                      <c:pt idx="15">
                        <c:v>1.8684998274314468E-2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B89-48EF-AB5A-835E0D765C92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DBRD_org!$M$32</c15:sqref>
                        </c15:formulaRef>
                      </c:ext>
                    </c:extLst>
                    <c:strCache>
                      <c:ptCount val="1"/>
                      <c:pt idx="0">
                        <c:v>Темпы изменения неподконтрольных расходов, %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DBRD_org!$O$3:$AE$3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DBRD_org!$P$32:$AF$32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7.4407617812965787E-2</c:v>
                      </c:pt>
                      <c:pt idx="1">
                        <c:v>0.21076027480297999</c:v>
                      </c:pt>
                      <c:pt idx="2">
                        <c:v>0.23281722598288801</c:v>
                      </c:pt>
                      <c:pt idx="3">
                        <c:v>0.21631049206114494</c:v>
                      </c:pt>
                      <c:pt idx="4">
                        <c:v>0.16088658717419757</c:v>
                      </c:pt>
                      <c:pt idx="5">
                        <c:v>0.14770785841688117</c:v>
                      </c:pt>
                      <c:pt idx="6">
                        <c:v>0.11892954898620767</c:v>
                      </c:pt>
                      <c:pt idx="7">
                        <c:v>0.15609086773978942</c:v>
                      </c:pt>
                      <c:pt idx="8">
                        <c:v>0.15252790331422106</c:v>
                      </c:pt>
                      <c:pt idx="9">
                        <c:v>0.14810921938814059</c:v>
                      </c:pt>
                      <c:pt idx="10">
                        <c:v>0.10792746538607068</c:v>
                      </c:pt>
                      <c:pt idx="11">
                        <c:v>9.4429798128519149E-2</c:v>
                      </c:pt>
                      <c:pt idx="12">
                        <c:v>8.4493946120933305E-2</c:v>
                      </c:pt>
                      <c:pt idx="13">
                        <c:v>6.4240403709089788E-2</c:v>
                      </c:pt>
                      <c:pt idx="14">
                        <c:v>8.4165574889978112E-2</c:v>
                      </c:pt>
                      <c:pt idx="15">
                        <c:v>5.4734607358803755E-2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B89-48EF-AB5A-835E0D765C92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DBRD_org!$M$33</c15:sqref>
                        </c15:formulaRef>
                      </c:ext>
                    </c:extLst>
                    <c:strCache>
                      <c:ptCount val="1"/>
                      <c:pt idx="0">
                        <c:v>Темпы изменения расходов на энергоресурсы, %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DBRD_org!$O$3:$AE$3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DBRD_org!$P$33:$AF$33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1.1276840616348149E-2</c:v>
                      </c:pt>
                      <c:pt idx="1">
                        <c:v>2.9074251301849596E-2</c:v>
                      </c:pt>
                      <c:pt idx="2">
                        <c:v>2.453631586422178E-2</c:v>
                      </c:pt>
                      <c:pt idx="3">
                        <c:v>3.09713557642739E-2</c:v>
                      </c:pt>
                      <c:pt idx="4">
                        <c:v>3.4993386040302443E-2</c:v>
                      </c:pt>
                      <c:pt idx="5">
                        <c:v>-7.5716632675315587E-3</c:v>
                      </c:pt>
                      <c:pt idx="6">
                        <c:v>2.9532076960156362E-2</c:v>
                      </c:pt>
                      <c:pt idx="7">
                        <c:v>3.3400964952962076E-2</c:v>
                      </c:pt>
                      <c:pt idx="8">
                        <c:v>3.6686317308832317E-2</c:v>
                      </c:pt>
                      <c:pt idx="9">
                        <c:v>3.0723682767059612E-2</c:v>
                      </c:pt>
                      <c:pt idx="10">
                        <c:v>2.0955626598830879E-3</c:v>
                      </c:pt>
                      <c:pt idx="11">
                        <c:v>2.5018151589089044E-2</c:v>
                      </c:pt>
                      <c:pt idx="12">
                        <c:v>3.2995437813789996E-2</c:v>
                      </c:pt>
                      <c:pt idx="13">
                        <c:v>2.5656035885172068E-2</c:v>
                      </c:pt>
                      <c:pt idx="14">
                        <c:v>2.461748359826621E-2</c:v>
                      </c:pt>
                      <c:pt idx="15">
                        <c:v>2.6774412107701151E-2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89-48EF-AB5A-835E0D765C92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DBRD_org!$M$34</c15:sqref>
                        </c15:formulaRef>
                      </c:ext>
                    </c:extLst>
                    <c:strCache>
                      <c:ptCount val="1"/>
                      <c:pt idx="0">
                        <c:v>Темпы изменения прибыли, %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DBRD_org!$O$3:$AE$3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DBRD_org!$P$34:$AF$34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22.895572110382648</c:v>
                      </c:pt>
                      <c:pt idx="1">
                        <c:v>1.0875620549554372</c:v>
                      </c:pt>
                      <c:pt idx="2">
                        <c:v>0.60986533100620965</c:v>
                      </c:pt>
                      <c:pt idx="3">
                        <c:v>0.43133974111627338</c:v>
                      </c:pt>
                      <c:pt idx="4">
                        <c:v>0.28817372485220361</c:v>
                      </c:pt>
                      <c:pt idx="5">
                        <c:v>0.27122689906316788</c:v>
                      </c:pt>
                      <c:pt idx="6">
                        <c:v>0.16690683166153963</c:v>
                      </c:pt>
                      <c:pt idx="7">
                        <c:v>7.9756534363577103E-2</c:v>
                      </c:pt>
                      <c:pt idx="8">
                        <c:v>7.6048878674090714E-2</c:v>
                      </c:pt>
                      <c:pt idx="9">
                        <c:v>5.7942083474258332E-2</c:v>
                      </c:pt>
                      <c:pt idx="10">
                        <c:v>-4.8275028890690019E-2</c:v>
                      </c:pt>
                      <c:pt idx="11">
                        <c:v>6.4015227332804292E-2</c:v>
                      </c:pt>
                      <c:pt idx="12">
                        <c:v>0.16735007322075401</c:v>
                      </c:pt>
                      <c:pt idx="13">
                        <c:v>6.6661786018177738E-2</c:v>
                      </c:pt>
                      <c:pt idx="14">
                        <c:v>4.0921453080088988E-2</c:v>
                      </c:pt>
                      <c:pt idx="15">
                        <c:v>0.13327109384532565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89-48EF-AB5A-835E0D765C92}"/>
                  </c:ext>
                </c:extLst>
              </c15:ser>
            </c15:filteredLineSeries>
            <c15:filteredLine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DBRD_org!$M$35</c15:sqref>
                        </c15:formulaRef>
                      </c:ext>
                    </c:extLst>
                    <c:strCache>
                      <c:ptCount val="1"/>
                      <c:pt idx="0">
                        <c:v>Темпы изменения других расходов, %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DBRD_org!$O$3:$AE$3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DBRD_org!$P$35:$AF$35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B89-48EF-AB5A-835E0D765C9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DBRD_org!$M$36</c15:sqref>
                        </c15:formulaRef>
                      </c:ext>
                    </c:extLst>
                    <c:strCache>
                      <c:ptCount val="1"/>
                      <c:pt idx="0">
                        <c:v>Темпы изменения НВВ, %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DBRD_org!$O$3:$AE$3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DBRD_org!$P$36:$AF$36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5.4410535272666927E-2</c:v>
                      </c:pt>
                      <c:pt idx="1">
                        <c:v>8.1325424113346756E-2</c:v>
                      </c:pt>
                      <c:pt idx="2">
                        <c:v>8.4613701112941975E-2</c:v>
                      </c:pt>
                      <c:pt idx="3">
                        <c:v>9.1378959939689253E-2</c:v>
                      </c:pt>
                      <c:pt idx="4">
                        <c:v>8.3069714030410635E-2</c:v>
                      </c:pt>
                      <c:pt idx="5">
                        <c:v>5.6935495309383466E-2</c:v>
                      </c:pt>
                      <c:pt idx="6">
                        <c:v>6.8208892542529265E-2</c:v>
                      </c:pt>
                      <c:pt idx="7">
                        <c:v>6.4471795395907527E-2</c:v>
                      </c:pt>
                      <c:pt idx="8">
                        <c:v>6.6620623777537746E-2</c:v>
                      </c:pt>
                      <c:pt idx="9">
                        <c:v>6.1282234167828298E-2</c:v>
                      </c:pt>
                      <c:pt idx="10">
                        <c:v>2.1823244315842816E-2</c:v>
                      </c:pt>
                      <c:pt idx="11">
                        <c:v>4.9694339620184991E-2</c:v>
                      </c:pt>
                      <c:pt idx="12">
                        <c:v>6.9221065492950595E-2</c:v>
                      </c:pt>
                      <c:pt idx="13">
                        <c:v>4.2564309316247328E-2</c:v>
                      </c:pt>
                      <c:pt idx="14">
                        <c:v>4.3996716518746037E-2</c:v>
                      </c:pt>
                      <c:pt idx="15">
                        <c:v>5.467669410279119E-2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89-48EF-AB5A-835E0D765C92}"/>
                  </c:ext>
                </c:extLst>
              </c15:ser>
            </c15:filteredLineSeries>
          </c:ext>
        </c:extLst>
      </c:lineChart>
      <c:catAx>
        <c:axId val="631484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</a:t>
                </a:r>
                <a:r>
                  <a:rPr lang="ru-RU" b="1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реализации стратегии</a:t>
                </a:r>
                <a:endParaRPr lang="ru-RU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 w="285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424000"/>
        <c:crosses val="autoZero"/>
        <c:auto val="1"/>
        <c:lblAlgn val="ctr"/>
        <c:lblOffset val="100"/>
      </c:catAx>
      <c:valAx>
        <c:axId val="61424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 w="285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14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0759698944014673E-2"/>
          <c:y val="0.92896163370482121"/>
          <c:w val="0.92221914637692859"/>
          <c:h val="4.857044693062369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Тарифные</a:t>
            </a:r>
            <a:r>
              <a:rPr lang="ru-RU" sz="12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последствия для населения от реализации стратегии развития системы</a:t>
            </a:r>
            <a:endParaRPr 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7418382199920763E-2"/>
          <c:y val="9.4271134659232522E-2"/>
          <c:w val="0.90552187344841506"/>
          <c:h val="0.68084503535290664"/>
        </c:manualLayout>
      </c:layout>
      <c:lineChart>
        <c:grouping val="standard"/>
        <c:ser>
          <c:idx val="0"/>
          <c:order val="0"/>
          <c:tx>
            <c:strRef>
              <c:f>DBRD_org!$M$29</c:f>
              <c:strCache>
                <c:ptCount val="1"/>
                <c:pt idx="0">
                  <c:v>Тариф на тепловую энергию с учетом модернизации системы, руб/Гкал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DBRD_org!$O$3:$AF$3</c:f>
              <c:numCache>
                <c:formatCode>0</c:formatCode>
                <c:ptCount val="1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</c:numCache>
            </c:numRef>
          </c:cat>
          <c:val>
            <c:numRef>
              <c:f>DBRD_org!$O$29:$AE$29</c:f>
              <c:numCache>
                <c:formatCode>#,##0.00</c:formatCode>
                <c:ptCount val="17"/>
                <c:pt idx="0">
                  <c:v>2059.757929986934</c:v>
                </c:pt>
                <c:pt idx="1">
                  <c:v>2171.8304614896438</c:v>
                </c:pt>
                <c:pt idx="2">
                  <c:v>2350.5774098577208</c:v>
                </c:pt>
                <c:pt idx="3">
                  <c:v>2549.4684642582547</c:v>
                </c:pt>
                <c:pt idx="4">
                  <c:v>2782.4362409212117</c:v>
                </c:pt>
                <c:pt idx="5">
                  <c:v>3013.5724237623867</c:v>
                </c:pt>
                <c:pt idx="6">
                  <c:v>3188.8051859364377</c:v>
                </c:pt>
                <c:pt idx="7">
                  <c:v>3406.3100562030368</c:v>
                </c:pt>
                <c:pt idx="8">
                  <c:v>3625.9209812015811</c:v>
                </c:pt>
                <c:pt idx="9">
                  <c:v>3867.4820987372923</c:v>
                </c:pt>
                <c:pt idx="10">
                  <c:v>4104.4900423519957</c:v>
                </c:pt>
                <c:pt idx="11">
                  <c:v>4359.6366436166099</c:v>
                </c:pt>
                <c:pt idx="12">
                  <c:v>4576.2859076050972</c:v>
                </c:pt>
                <c:pt idx="13">
                  <c:v>4893.0612941298978</c:v>
                </c:pt>
                <c:pt idx="14">
                  <c:v>5101.3310685566003</c:v>
                </c:pt>
                <c:pt idx="15">
                  <c:v>5325.7728854481566</c:v>
                </c:pt>
                <c:pt idx="16">
                  <c:v>5616.9685403667445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3C-4BEC-8E15-5446F7402F91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axId val="61448576"/>
        <c:axId val="6145049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6"/>
                <c:order val="0"/>
                <c:tx>
                  <c:strRef>
                    <c:extLst>
                      <c:ext uri="{02D57815-91ED-43cb-92C2-25804820EDAC}">
                        <c15:formulaRef>
                          <c15:sqref>DBRD_org!$M$28</c15:sqref>
                        </c15:formulaRef>
                      </c:ext>
                    </c:extLst>
                    <c:strCache>
                      <c:ptCount val="1"/>
                      <c:pt idx="0">
                        <c:v>НВВ - Вариант 2, тыс. руб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DBRD_org!$O$3:$AF$3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DBRD_org!$O$28:$AF$28</c15:sqref>
                        </c15:formulaRef>
                      </c:ext>
                    </c:extLst>
                    <c:numCache>
                      <c:formatCode>#\ ##0.000</c:formatCode>
                      <c:ptCount val="17"/>
                      <c:pt idx="0">
                        <c:v>4306.7972900000004</c:v>
                      </c:pt>
                      <c:pt idx="1">
                        <c:v>4541.1324358597722</c:v>
                      </c:pt>
                      <c:pt idx="2">
                        <c:v>4910.4419571609433</c:v>
                      </c:pt>
                      <c:pt idx="3">
                        <c:v>5325.9326252566088</c:v>
                      </c:pt>
                      <c:pt idx="4">
                        <c:v>5812.6108092614168</c:v>
                      </c:pt>
                      <c:pt idx="5">
                        <c:v>6295.4627269568364</c:v>
                      </c:pt>
                      <c:pt idx="6">
                        <c:v>6653.8980155178851</c:v>
                      </c:pt>
                      <c:pt idx="7">
                        <c:v>7107.7530302472933</c:v>
                      </c:pt>
                      <c:pt idx="8">
                        <c:v>7566.0026293380388</c:v>
                      </c:pt>
                      <c:pt idx="9">
                        <c:v>8070.0544440070298</c:v>
                      </c:pt>
                      <c:pt idx="10">
                        <c:v>8564.6054101917925</c:v>
                      </c:pt>
                      <c:pt idx="11">
                        <c:v>8751.5128865271963</c:v>
                      </c:pt>
                      <c:pt idx="12">
                        <c:v>9186.4135401007043</c:v>
                      </c:pt>
                      <c:pt idx="13">
                        <c:v>9822.3068734053431</c:v>
                      </c:pt>
                      <c:pt idx="14">
                        <c:v>10240.386581364071</c:v>
                      </c:pt>
                      <c:pt idx="15">
                        <c:v>10690.929966826718</c:v>
                      </c:pt>
                      <c:pt idx="16">
                        <c:v>11275.474674297266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63C-4BEC-8E15-5446F7402F91}"/>
                  </c:ext>
                </c:extLst>
              </c15:ser>
            </c15:filteredLineSeries>
            <c15:filteredLine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DBRD_org!$M$37</c15:sqref>
                        </c15:formulaRef>
                      </c:ext>
                    </c:extLst>
                    <c:strCache>
                      <c:ptCount val="1"/>
                      <c:pt idx="0">
                        <c:v>Тариф на тепловую энергию, прогноз МинЭкономРазвития, руб/Гкал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DBRD_org!$O$3:$AF$3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  <c:pt idx="10">
                        <c:v>2031</c:v>
                      </c:pt>
                      <c:pt idx="11">
                        <c:v>2032</c:v>
                      </c:pt>
                      <c:pt idx="12">
                        <c:v>2033</c:v>
                      </c:pt>
                      <c:pt idx="13">
                        <c:v>2034</c:v>
                      </c:pt>
                      <c:pt idx="14">
                        <c:v>2035</c:v>
                      </c:pt>
                      <c:pt idx="15">
                        <c:v>2036</c:v>
                      </c:pt>
                      <c:pt idx="16">
                        <c:v>2037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DBRD_org!$O$37:$AE$37</c15:sqref>
                        </c15:formulaRef>
                      </c:ext>
                    </c:extLst>
                    <c:numCache>
                      <c:formatCode>#,##0.00</c:formatCode>
                      <c:ptCount val="17"/>
                      <c:pt idx="0">
                        <c:v>2059.757929986934</c:v>
                      </c:pt>
                      <c:pt idx="1">
                        <c:v>2142.1482471864115</c:v>
                      </c:pt>
                      <c:pt idx="2">
                        <c:v>2227.834177073868</c:v>
                      </c:pt>
                      <c:pt idx="3">
                        <c:v>2316.9475441568229</c:v>
                      </c:pt>
                      <c:pt idx="4">
                        <c:v>2409.6254459230959</c:v>
                      </c:pt>
                      <c:pt idx="5">
                        <c:v>2506.0104637600198</c:v>
                      </c:pt>
                      <c:pt idx="6">
                        <c:v>2606.2508823104208</c:v>
                      </c:pt>
                      <c:pt idx="7">
                        <c:v>2710.5009176028379</c:v>
                      </c:pt>
                      <c:pt idx="8">
                        <c:v>2818.9209543069514</c:v>
                      </c:pt>
                      <c:pt idx="9">
                        <c:v>2931.6777924792295</c:v>
                      </c:pt>
                      <c:pt idx="10">
                        <c:v>3048.9449041783987</c:v>
                      </c:pt>
                      <c:pt idx="11">
                        <c:v>3170.9027003455349</c:v>
                      </c:pt>
                      <c:pt idx="12">
                        <c:v>3297.7388083593564</c:v>
                      </c:pt>
                      <c:pt idx="13">
                        <c:v>3429.6483606937309</c:v>
                      </c:pt>
                      <c:pt idx="14">
                        <c:v>3566.8342951214804</c:v>
                      </c:pt>
                      <c:pt idx="15">
                        <c:v>3709.5076669263399</c:v>
                      </c:pt>
                      <c:pt idx="16">
                        <c:v>3857.8879736033937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63C-4BEC-8E15-5446F7402F91}"/>
                  </c:ext>
                </c:extLst>
              </c15:ser>
            </c15:filteredLineSeries>
          </c:ext>
        </c:extLst>
      </c:lineChart>
      <c:catAx>
        <c:axId val="614485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</a:t>
                </a:r>
                <a:r>
                  <a:rPr lang="ru-RU" b="1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реализации стратегии</a:t>
                </a:r>
                <a:endParaRPr lang="ru-RU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tickLblPos val="nextTo"/>
        <c:spPr>
          <a:noFill/>
          <a:ln w="285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450496"/>
        <c:crosses val="autoZero"/>
        <c:auto val="1"/>
        <c:lblAlgn val="ctr"/>
        <c:lblOffset val="100"/>
      </c:catAx>
      <c:valAx>
        <c:axId val="61450496"/>
        <c:scaling>
          <c:orientation val="minMax"/>
          <c:min val="1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Гкал/ч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.00" sourceLinked="1"/>
        <c:tickLblPos val="nextTo"/>
        <c:spPr>
          <a:noFill/>
          <a:ln w="285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44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9244179819006567E-3"/>
          <c:y val="0.88789006319290353"/>
          <c:w val="0.98030405835083534"/>
          <c:h val="0.101636949542790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D5214-7D0B-4742-A88C-BBD0A9DDCE7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0B8AE0-1E69-4D94-87FF-CD09A003D52B}">
      <dgm:prSet phldrT="[Текст]"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+mn-lt"/>
              <a:cs typeface="Arial" pitchFamily="34" charset="0"/>
            </a:rPr>
            <a:t>3,142</a:t>
          </a:r>
        </a:p>
      </dgm:t>
    </dgm:pt>
    <dgm:pt modelId="{9430E7F6-636B-4260-BCC6-414143449E7F}" type="parTrans" cxnId="{B2F79BCD-A070-4964-80B6-59C7A7DB4B4F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3D2DEB53-CC59-4D90-A32F-7062A279ACDC}" type="sibTrans" cxnId="{B2F79BCD-A070-4964-80B6-59C7A7DB4B4F}">
      <dgm:prSet/>
      <dgm:spPr/>
      <dgm:t>
        <a:bodyPr/>
        <a:lstStyle/>
        <a:p>
          <a:endParaRPr lang="ru-RU" sz="1100"/>
        </a:p>
      </dgm:t>
    </dgm:pt>
    <dgm:pt modelId="{926FF770-BABB-4374-8245-F47D3626C161}">
      <dgm:prSet phldrT="[Текст]" custT="1"/>
      <dgm:spPr>
        <a:solidFill>
          <a:srgbClr val="E0EACC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Жилые здания</a:t>
          </a:r>
        </a:p>
      </dgm:t>
    </dgm:pt>
    <dgm:pt modelId="{E8C39F71-8E15-4EEB-84F9-0876619D923F}" type="parTrans" cxnId="{0F565A63-CF7D-463F-9248-51E5ECA644CE}">
      <dgm:prSet/>
      <dgm:spPr/>
      <dgm:t>
        <a:bodyPr/>
        <a:lstStyle/>
        <a:p>
          <a:endParaRPr lang="ru-RU" sz="1100"/>
        </a:p>
      </dgm:t>
    </dgm:pt>
    <dgm:pt modelId="{F230318D-61F8-458B-9CF4-F2F88D359B7F}" type="sibTrans" cxnId="{0F565A63-CF7D-463F-9248-51E5ECA644CE}">
      <dgm:prSet/>
      <dgm:spPr/>
      <dgm:t>
        <a:bodyPr/>
        <a:lstStyle/>
        <a:p>
          <a:endParaRPr lang="ru-RU" sz="1100"/>
        </a:p>
      </dgm:t>
    </dgm:pt>
    <dgm:pt modelId="{F6C61244-FE1E-44B2-8BD6-C743E58673FD}">
      <dgm:prSet phldrT="[Текст]" custT="1"/>
      <dgm:spPr>
        <a:solidFill>
          <a:srgbClr val="0072C5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bg1"/>
              </a:solidFill>
            </a:rPr>
            <a:t>2027-2032 гг.</a:t>
          </a:r>
        </a:p>
      </dgm:t>
    </dgm:pt>
    <dgm:pt modelId="{C0CC70E7-E50F-4E12-BE17-905FE3DF5C1B}" type="sibTrans" cxnId="{35A7D5F6-C49C-4FAA-87EE-4CAFB26142F4}">
      <dgm:prSet/>
      <dgm:spPr/>
      <dgm:t>
        <a:bodyPr/>
        <a:lstStyle/>
        <a:p>
          <a:endParaRPr lang="ru-RU" sz="1100"/>
        </a:p>
      </dgm:t>
    </dgm:pt>
    <dgm:pt modelId="{9C39B9B5-A648-4F20-950B-5F9BBD89AB26}" type="parTrans" cxnId="{35A7D5F6-C49C-4FAA-87EE-4CAFB26142F4}">
      <dgm:prSet/>
      <dgm:spPr/>
      <dgm:t>
        <a:bodyPr/>
        <a:lstStyle/>
        <a:p>
          <a:endParaRPr lang="ru-RU" sz="1100"/>
        </a:p>
      </dgm:t>
    </dgm:pt>
    <dgm:pt modelId="{0C4A0DAB-449D-4179-BB78-014CC404EDE9}">
      <dgm:prSet phldrT="[Текст]" custT="1"/>
      <dgm:spPr>
        <a:solidFill>
          <a:srgbClr val="0072C5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bg1"/>
              </a:solidFill>
            </a:rPr>
            <a:t>2032-2037 гг.</a:t>
          </a:r>
        </a:p>
      </dgm:t>
    </dgm:pt>
    <dgm:pt modelId="{1D8A9209-183A-4404-A743-9EFA86CE8B2A}" type="sibTrans" cxnId="{38CCFEB4-B555-4567-AFBF-D816668EB71C}">
      <dgm:prSet/>
      <dgm:spPr/>
      <dgm:t>
        <a:bodyPr/>
        <a:lstStyle/>
        <a:p>
          <a:endParaRPr lang="ru-RU" sz="1100"/>
        </a:p>
      </dgm:t>
    </dgm:pt>
    <dgm:pt modelId="{8706F25D-7CCB-4C8E-938E-6E2CF3D9008D}" type="parTrans" cxnId="{38CCFEB4-B555-4567-AFBF-D816668EB71C}">
      <dgm:prSet/>
      <dgm:spPr/>
      <dgm:t>
        <a:bodyPr/>
        <a:lstStyle/>
        <a:p>
          <a:endParaRPr lang="ru-RU" sz="1100"/>
        </a:p>
      </dgm:t>
    </dgm:pt>
    <dgm:pt modelId="{F32CD801-2DB2-4070-8467-77467C9D816C}">
      <dgm:prSet phldrT="[Текст]"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+mn-lt"/>
              <a:cs typeface="Arial" pitchFamily="34" charset="0"/>
            </a:rPr>
            <a:t>0,576</a:t>
          </a:r>
        </a:p>
      </dgm:t>
    </dgm:pt>
    <dgm:pt modelId="{2A837D68-3F53-4C75-A62A-DF30D6978B61}" type="parTrans" cxnId="{07818C27-230D-479C-8BFB-F0D640DC750D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C815D083-FB8F-41C8-B201-2868D8F99679}" type="sibTrans" cxnId="{07818C27-230D-479C-8BFB-F0D640DC750D}">
      <dgm:prSet/>
      <dgm:spPr/>
      <dgm:t>
        <a:bodyPr/>
        <a:lstStyle/>
        <a:p>
          <a:endParaRPr lang="ru-RU" sz="1100"/>
        </a:p>
      </dgm:t>
    </dgm:pt>
    <dgm:pt modelId="{5A8BC2B9-3A5A-4867-BB7F-4D3AFD26D87C}">
      <dgm:prSet phldrT="[Текст]" custT="1"/>
      <dgm:spPr>
        <a:solidFill>
          <a:srgbClr val="0072C5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+mn-lt"/>
              <a:cs typeface="Arial" pitchFamily="34" charset="0"/>
            </a:rPr>
            <a:t>2021-2037 гг.</a:t>
          </a:r>
        </a:p>
      </dgm:t>
    </dgm:pt>
    <dgm:pt modelId="{D679128D-8AA5-4721-BEC0-68FA6130DD76}" type="sibTrans" cxnId="{FB673186-F1C7-4AE2-A253-4896956DC911}">
      <dgm:prSet/>
      <dgm:spPr/>
      <dgm:t>
        <a:bodyPr/>
        <a:lstStyle/>
        <a:p>
          <a:endParaRPr lang="ru-RU" sz="1100"/>
        </a:p>
      </dgm:t>
    </dgm:pt>
    <dgm:pt modelId="{11621E34-A953-42A5-A99A-F4FC2B11E17D}" type="parTrans" cxnId="{FB673186-F1C7-4AE2-A253-4896956DC911}">
      <dgm:prSet/>
      <dgm:spPr/>
      <dgm:t>
        <a:bodyPr/>
        <a:lstStyle/>
        <a:p>
          <a:endParaRPr lang="ru-RU" sz="1100"/>
        </a:p>
      </dgm:t>
    </dgm:pt>
    <dgm:pt modelId="{37D7D6D1-1346-4094-85ED-B81ED55D4B8D}">
      <dgm:prSet phldrT="[Текст]"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+mn-lt"/>
              <a:cs typeface="Arial" pitchFamily="34" charset="0"/>
            </a:rPr>
            <a:t>0,827</a:t>
          </a:r>
        </a:p>
      </dgm:t>
    </dgm:pt>
    <dgm:pt modelId="{C174A6ED-B2B5-49D5-8BA6-A5A0C2ED7DF3}" type="parTrans" cxnId="{DCA673AA-1D0E-4657-9D73-466E3249CC90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9742A5CE-C397-43A0-81A4-82E4A572F97F}" type="sibTrans" cxnId="{DCA673AA-1D0E-4657-9D73-466E3249CC90}">
      <dgm:prSet/>
      <dgm:spPr/>
      <dgm:t>
        <a:bodyPr/>
        <a:lstStyle/>
        <a:p>
          <a:endParaRPr lang="ru-RU" sz="1100"/>
        </a:p>
      </dgm:t>
    </dgm:pt>
    <dgm:pt modelId="{749E7EF2-EAB6-4B35-8EE8-5B523815FE7D}">
      <dgm:prSet phldrT="[Текст]"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chemeClr val="tx1"/>
              </a:solidFill>
              <a:latin typeface="+mn-lt"/>
              <a:cs typeface="Arial" pitchFamily="34" charset="0"/>
            </a:rPr>
            <a:t>9,021</a:t>
          </a:r>
        </a:p>
      </dgm:t>
    </dgm:pt>
    <dgm:pt modelId="{ACA78A8E-B1D1-431D-BDBC-220F6204E4B9}" type="parTrans" cxnId="{40D775CA-C7A9-45BE-B962-E64CF905CA96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0D2E0D86-9E39-4C2A-B90E-CBFF89285C6B}" type="sibTrans" cxnId="{40D775CA-C7A9-45BE-B962-E64CF905CA96}">
      <dgm:prSet/>
      <dgm:spPr/>
      <dgm:t>
        <a:bodyPr/>
        <a:lstStyle/>
        <a:p>
          <a:endParaRPr lang="ru-RU" sz="1100"/>
        </a:p>
      </dgm:t>
    </dgm:pt>
    <dgm:pt modelId="{EE3E851D-A8FA-4B3E-B074-CF7BC23E3968}">
      <dgm:prSet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+mn-lt"/>
            </a:rPr>
            <a:t>2,923</a:t>
          </a:r>
        </a:p>
      </dgm:t>
    </dgm:pt>
    <dgm:pt modelId="{1CD0C953-D31F-4160-8240-06C98C0A3FF2}" type="parTrans" cxnId="{01DFADCC-DAC7-44B4-80DC-0A807D2C5D90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8FF41B78-C0DE-49C4-B0D4-93FE3AC28FDE}" type="sibTrans" cxnId="{01DFADCC-DAC7-44B4-80DC-0A807D2C5D90}">
      <dgm:prSet/>
      <dgm:spPr/>
      <dgm:t>
        <a:bodyPr/>
        <a:lstStyle/>
        <a:p>
          <a:endParaRPr lang="ru-RU" sz="1100"/>
        </a:p>
      </dgm:t>
    </dgm:pt>
    <dgm:pt modelId="{931595A9-FC2F-44BD-A556-19F46377BE95}">
      <dgm:prSet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+mn-lt"/>
            </a:rPr>
            <a:t>0,422</a:t>
          </a:r>
        </a:p>
      </dgm:t>
    </dgm:pt>
    <dgm:pt modelId="{15064AE9-0E75-43B9-9B2E-A7ABB562430F}" type="parTrans" cxnId="{74D96548-8AE6-46A6-A76B-16A3186E3734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821E819B-7BA9-4975-B635-8BFFA220CEE7}" type="sibTrans" cxnId="{74D96548-8AE6-46A6-A76B-16A3186E3734}">
      <dgm:prSet/>
      <dgm:spPr/>
      <dgm:t>
        <a:bodyPr/>
        <a:lstStyle/>
        <a:p>
          <a:endParaRPr lang="ru-RU" sz="1100"/>
        </a:p>
      </dgm:t>
    </dgm:pt>
    <dgm:pt modelId="{8EE06158-50C6-4AA7-B154-3E44E0CBC930}">
      <dgm:prSet phldrT="[Текст]" custT="1"/>
      <dgm:spPr>
        <a:solidFill>
          <a:srgbClr val="E0EACC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Общественно-деловая застройка</a:t>
          </a:r>
          <a:endParaRPr lang="ru-RU" sz="1100" b="1" dirty="0">
            <a:solidFill>
              <a:schemeClr val="tx1"/>
            </a:solidFill>
          </a:endParaRPr>
        </a:p>
      </dgm:t>
    </dgm:pt>
    <dgm:pt modelId="{7CCBBBD9-2144-47D0-8E1C-BB62E9EF5BB1}" type="sibTrans" cxnId="{71C5DC7F-9041-40B0-9258-0A796A6C6B29}">
      <dgm:prSet/>
      <dgm:spPr/>
      <dgm:t>
        <a:bodyPr/>
        <a:lstStyle/>
        <a:p>
          <a:endParaRPr lang="ru-RU" sz="1100"/>
        </a:p>
      </dgm:t>
    </dgm:pt>
    <dgm:pt modelId="{DDEA6418-1FD0-4606-A47B-238AB82CB106}" type="parTrans" cxnId="{71C5DC7F-9041-40B0-9258-0A796A6C6B29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878F902A-D0E6-4BCE-9405-C15067FCCFA1}">
      <dgm:prSet phldrT="[Текст]"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+mn-lt"/>
              <a:cs typeface="Arial" pitchFamily="34" charset="0"/>
            </a:rPr>
            <a:t>2,956</a:t>
          </a:r>
        </a:p>
      </dgm:t>
    </dgm:pt>
    <dgm:pt modelId="{E78CB276-3608-4785-BED0-8F15D7DCA9EC}" type="sibTrans" cxnId="{60BAC874-CC74-4426-AA3F-399788A0BC34}">
      <dgm:prSet/>
      <dgm:spPr/>
      <dgm:t>
        <a:bodyPr/>
        <a:lstStyle/>
        <a:p>
          <a:endParaRPr lang="ru-RU" sz="1100"/>
        </a:p>
      </dgm:t>
    </dgm:pt>
    <dgm:pt modelId="{525D55C0-1AE3-4063-815A-8E0C65F31D59}" type="parTrans" cxnId="{60BAC874-CC74-4426-AA3F-399788A0BC34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309FED02-C3B6-4CBB-B6DA-C1209C2C1BEC}">
      <dgm:prSet custT="1"/>
      <dgm:spPr>
        <a:solidFill>
          <a:srgbClr val="0072C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bg1"/>
              </a:solidFill>
            </a:rPr>
            <a:t>2021-2027 гг.</a:t>
          </a:r>
        </a:p>
      </dgm:t>
    </dgm:pt>
    <dgm:pt modelId="{CB0514FD-FD8C-4947-A9F2-9DB4684E80E7}" type="parTrans" cxnId="{56704E40-44F3-4AF8-933C-E0FE08C30554}">
      <dgm:prSet/>
      <dgm:spPr/>
      <dgm:t>
        <a:bodyPr/>
        <a:lstStyle/>
        <a:p>
          <a:endParaRPr lang="ru-RU" sz="1100"/>
        </a:p>
      </dgm:t>
    </dgm:pt>
    <dgm:pt modelId="{92FE3F9E-4948-4C6C-A992-194FCD4C541B}" type="sibTrans" cxnId="{56704E40-44F3-4AF8-933C-E0FE08C30554}">
      <dgm:prSet/>
      <dgm:spPr/>
      <dgm:t>
        <a:bodyPr/>
        <a:lstStyle/>
        <a:p>
          <a:endParaRPr lang="ru-RU" sz="1100"/>
        </a:p>
      </dgm:t>
    </dgm:pt>
    <dgm:pt modelId="{F4694D45-CEE5-4905-9DD6-0ACF91EFA65D}">
      <dgm:prSet phldrT="[Текст]" custT="1"/>
      <dgm:spPr>
        <a:solidFill>
          <a:srgbClr val="E0EACC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Всего</a:t>
          </a:r>
        </a:p>
      </dgm:t>
    </dgm:pt>
    <dgm:pt modelId="{B41DE531-673F-4BA2-A8C7-093630311504}" type="parTrans" cxnId="{51612ADF-2A23-401F-B3E6-35096F3E535C}">
      <dgm:prSet/>
      <dgm:spPr>
        <a:solidFill>
          <a:srgbClr val="0072C5"/>
        </a:solidFill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09B380A7-1653-44A9-AF26-1EE42510503F}" type="sibTrans" cxnId="{51612ADF-2A23-401F-B3E6-35096F3E535C}">
      <dgm:prSet/>
      <dgm:spPr/>
      <dgm:t>
        <a:bodyPr/>
        <a:lstStyle/>
        <a:p>
          <a:endParaRPr lang="ru-RU" sz="1100"/>
        </a:p>
      </dgm:t>
    </dgm:pt>
    <dgm:pt modelId="{898D03DE-E8D9-4F04-838A-C3A216FAF00D}">
      <dgm:prSet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+mn-lt"/>
            </a:rPr>
            <a:t>3,143</a:t>
          </a:r>
        </a:p>
      </dgm:t>
    </dgm:pt>
    <dgm:pt modelId="{766F2C89-CA6F-4713-8453-074A61CEA315}" type="parTrans" cxnId="{CC7B7AA8-3C0D-4BF7-B4D6-5B2B5FADEFE9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FEAE82DA-CC73-453F-803A-896E5DACDA7B}" type="sibTrans" cxnId="{CC7B7AA8-3C0D-4BF7-B4D6-5B2B5FADEFE9}">
      <dgm:prSet/>
      <dgm:spPr/>
      <dgm:t>
        <a:bodyPr/>
        <a:lstStyle/>
        <a:p>
          <a:endParaRPr lang="ru-RU" sz="1100"/>
        </a:p>
      </dgm:t>
    </dgm:pt>
    <dgm:pt modelId="{76CE56FA-8011-4E59-A0F9-EFEBB719FCA1}">
      <dgm:prSet phldrT="[Текст]"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+mn-lt"/>
              <a:cs typeface="Arial" pitchFamily="34" charset="0"/>
            </a:rPr>
            <a:t>3,214</a:t>
          </a:r>
        </a:p>
      </dgm:t>
    </dgm:pt>
    <dgm:pt modelId="{975924D6-FDD3-43BC-BBDB-C796B0D71BFF}" type="parTrans" cxnId="{2ADE2B2A-8672-4FBD-B7B1-8FFC21EE67F8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162A020F-2E67-4A95-B7D2-D15B0CE5D068}" type="sibTrans" cxnId="{2ADE2B2A-8672-4FBD-B7B1-8FFC21EE67F8}">
      <dgm:prSet/>
      <dgm:spPr/>
      <dgm:t>
        <a:bodyPr/>
        <a:lstStyle/>
        <a:p>
          <a:endParaRPr lang="ru-RU" sz="1100"/>
        </a:p>
      </dgm:t>
    </dgm:pt>
    <dgm:pt modelId="{A8229DD8-1AFD-4690-A390-79CFE2B62394}">
      <dgm:prSet phldrT="[Текст]"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+mn-lt"/>
              <a:cs typeface="Arial" pitchFamily="34" charset="0"/>
            </a:rPr>
            <a:t>3,784</a:t>
          </a:r>
        </a:p>
      </dgm:t>
    </dgm:pt>
    <dgm:pt modelId="{7B033259-3179-4CD6-A964-196FD033FA1C}" type="parTrans" cxnId="{1A36476A-95A1-4A38-9E9B-E5F18172F300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C901E9E2-2E08-4929-BB06-18FF9327586E}" type="sibTrans" cxnId="{1A36476A-95A1-4A38-9E9B-E5F18172F300}">
      <dgm:prSet/>
      <dgm:spPr/>
      <dgm:t>
        <a:bodyPr/>
        <a:lstStyle/>
        <a:p>
          <a:endParaRPr lang="ru-RU" sz="1100"/>
        </a:p>
      </dgm:t>
    </dgm:pt>
    <dgm:pt modelId="{39DF108D-39D1-499C-A376-652CF8CB3D54}">
      <dgm:prSet phldrT="[Текст]"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chemeClr val="tx1"/>
              </a:solidFill>
              <a:latin typeface="+mn-lt"/>
              <a:cs typeface="Arial" pitchFamily="34" charset="0"/>
            </a:rPr>
            <a:t>10,141</a:t>
          </a:r>
        </a:p>
      </dgm:t>
    </dgm:pt>
    <dgm:pt modelId="{D5A65AEE-6872-447A-8362-8F865CDC5075}" type="sibTrans" cxnId="{3BF176EB-E310-47AD-834A-27EEB249242C}">
      <dgm:prSet/>
      <dgm:spPr/>
      <dgm:t>
        <a:bodyPr/>
        <a:lstStyle/>
        <a:p>
          <a:endParaRPr lang="ru-RU" sz="1100"/>
        </a:p>
      </dgm:t>
    </dgm:pt>
    <dgm:pt modelId="{A0E23964-A113-4CB0-925F-39919FA09050}" type="parTrans" cxnId="{3BF176EB-E310-47AD-834A-27EEB249242C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/>
        </a:p>
      </dgm:t>
    </dgm:pt>
    <dgm:pt modelId="{C22C719D-9824-457D-9E3A-EA658780AA36}">
      <dgm:prSet phldrT="[Текст]" custT="1"/>
      <dgm:spPr>
        <a:solidFill>
          <a:srgbClr val="98B3D4"/>
        </a:solidFill>
        <a:ln>
          <a:solidFill>
            <a:srgbClr val="0072C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chemeClr val="tx1"/>
              </a:solidFill>
              <a:latin typeface="+mn-lt"/>
              <a:cs typeface="Arial" pitchFamily="34" charset="0"/>
            </a:rPr>
            <a:t>1,870</a:t>
          </a:r>
        </a:p>
      </dgm:t>
    </dgm:pt>
    <dgm:pt modelId="{0EF6A831-A083-4D0B-8F48-191FA624807C}" type="sibTrans" cxnId="{6FAF1FAC-E4BE-498F-AFFF-25CE2D35A77E}">
      <dgm:prSet/>
      <dgm:spPr/>
      <dgm:t>
        <a:bodyPr/>
        <a:lstStyle/>
        <a:p>
          <a:endParaRPr lang="ru-RU" sz="1100"/>
        </a:p>
      </dgm:t>
    </dgm:pt>
    <dgm:pt modelId="{23BC8F85-FD2E-4FFE-91BF-FAF6F3B11E1B}" type="parTrans" cxnId="{6FAF1FAC-E4BE-498F-AFFF-25CE2D35A77E}">
      <dgm:prSet/>
      <dgm:spPr>
        <a:ln>
          <a:solidFill>
            <a:srgbClr val="0072C5"/>
          </a:solidFill>
        </a:ln>
      </dgm:spPr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7CE9FEFE-4C91-497C-9A43-59B5E95B709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Тип застройки</a:t>
          </a:r>
        </a:p>
      </dgm:t>
    </dgm:pt>
    <dgm:pt modelId="{4A12449A-8AEB-40AF-B3A8-22D5F5BA81B3}" type="sibTrans" cxnId="{B804FCC0-2CFC-49E9-B36E-76C398974492}">
      <dgm:prSet/>
      <dgm:spPr/>
      <dgm:t>
        <a:bodyPr/>
        <a:lstStyle/>
        <a:p>
          <a:endParaRPr lang="ru-RU" sz="1100"/>
        </a:p>
      </dgm:t>
    </dgm:pt>
    <dgm:pt modelId="{9BB22F94-2113-48F9-BECD-8198ABB31DED}" type="parTrans" cxnId="{B804FCC0-2CFC-49E9-B36E-76C398974492}">
      <dgm:prSet/>
      <dgm:spPr/>
      <dgm:t>
        <a:bodyPr/>
        <a:lstStyle/>
        <a:p>
          <a:endParaRPr lang="ru-RU" sz="1100"/>
        </a:p>
      </dgm:t>
    </dgm:pt>
    <dgm:pt modelId="{C7B93274-5B46-432A-907D-D13DB833E4CA}" type="pres">
      <dgm:prSet presAssocID="{D81D5214-7D0B-4742-A88C-BBD0A9DDCE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07E4BE-E228-4854-9EC2-06427EF19F41}" type="pres">
      <dgm:prSet presAssocID="{7CE9FEFE-4C91-497C-9A43-59B5E95B7090}" presName="root" presStyleCnt="0"/>
      <dgm:spPr/>
    </dgm:pt>
    <dgm:pt modelId="{65F4D34F-E1E4-4FB2-A26D-E6DE7ED2F845}" type="pres">
      <dgm:prSet presAssocID="{7CE9FEFE-4C91-497C-9A43-59B5E95B7090}" presName="rootComposite" presStyleCnt="0"/>
      <dgm:spPr/>
    </dgm:pt>
    <dgm:pt modelId="{4BEBF1F2-A747-4722-B83C-F67BEB374F12}" type="pres">
      <dgm:prSet presAssocID="{7CE9FEFE-4C91-497C-9A43-59B5E95B7090}" presName="rootText" presStyleLbl="node1" presStyleIdx="0" presStyleCnt="5" custScaleX="163557" custLinFactNeighborX="-1547" custLinFactNeighborY="7099"/>
      <dgm:spPr/>
      <dgm:t>
        <a:bodyPr/>
        <a:lstStyle/>
        <a:p>
          <a:endParaRPr lang="ru-RU"/>
        </a:p>
      </dgm:t>
    </dgm:pt>
    <dgm:pt modelId="{DD6DA183-25EE-4DFF-BB14-48C37F7273D7}" type="pres">
      <dgm:prSet presAssocID="{7CE9FEFE-4C91-497C-9A43-59B5E95B7090}" presName="rootConnector" presStyleLbl="node1" presStyleIdx="0" presStyleCnt="5"/>
      <dgm:spPr/>
      <dgm:t>
        <a:bodyPr/>
        <a:lstStyle/>
        <a:p>
          <a:endParaRPr lang="ru-RU"/>
        </a:p>
      </dgm:t>
    </dgm:pt>
    <dgm:pt modelId="{2203F8F7-D869-4CB5-A7A8-E5D5CA8F976B}" type="pres">
      <dgm:prSet presAssocID="{7CE9FEFE-4C91-497C-9A43-59B5E95B7090}" presName="childShape" presStyleCnt="0"/>
      <dgm:spPr/>
    </dgm:pt>
    <dgm:pt modelId="{273A9F5C-EF07-4316-9FA9-C8676A2A5F58}" type="pres">
      <dgm:prSet presAssocID="{E8C39F71-8E15-4EEB-84F9-0876619D923F}" presName="Name13" presStyleLbl="parChTrans1D2" presStyleIdx="0" presStyleCnt="15"/>
      <dgm:spPr/>
      <dgm:t>
        <a:bodyPr/>
        <a:lstStyle/>
        <a:p>
          <a:endParaRPr lang="ru-RU"/>
        </a:p>
      </dgm:t>
    </dgm:pt>
    <dgm:pt modelId="{ECD2EEBD-37AB-421D-8068-DF9B044EAE83}" type="pres">
      <dgm:prSet presAssocID="{926FF770-BABB-4374-8245-F47D3626C161}" presName="childText" presStyleLbl="bgAcc1" presStyleIdx="0" presStyleCnt="15" custScaleX="354001" custScaleY="111778" custLinFactNeighborX="-3050" custLinFactNeighborY="9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6EE1C-A632-4101-846E-AC6D8D8D7392}" type="pres">
      <dgm:prSet presAssocID="{DDEA6418-1FD0-4606-A47B-238AB82CB106}" presName="Name13" presStyleLbl="parChTrans1D2" presStyleIdx="1" presStyleCnt="15"/>
      <dgm:spPr/>
      <dgm:t>
        <a:bodyPr/>
        <a:lstStyle/>
        <a:p>
          <a:endParaRPr lang="ru-RU"/>
        </a:p>
      </dgm:t>
    </dgm:pt>
    <dgm:pt modelId="{1386EC03-D484-4020-9C8F-406DD22DA3A7}" type="pres">
      <dgm:prSet presAssocID="{8EE06158-50C6-4AA7-B154-3E44E0CBC930}" presName="childText" presStyleLbl="bgAcc1" presStyleIdx="1" presStyleCnt="15" custScaleX="352607" custLinFactNeighborX="-3050" custLinFactNeighborY="11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2C5D3-AE54-4937-A895-3F6B5084C3D4}" type="pres">
      <dgm:prSet presAssocID="{B41DE531-673F-4BA2-A8C7-093630311504}" presName="Name13" presStyleLbl="parChTrans1D2" presStyleIdx="2" presStyleCnt="15"/>
      <dgm:spPr/>
      <dgm:t>
        <a:bodyPr/>
        <a:lstStyle/>
        <a:p>
          <a:endParaRPr lang="ru-RU"/>
        </a:p>
      </dgm:t>
    </dgm:pt>
    <dgm:pt modelId="{BCE6FE27-1F0A-4CB7-B4F5-FFAB2D0145D1}" type="pres">
      <dgm:prSet presAssocID="{F4694D45-CEE5-4905-9DD6-0ACF91EFA65D}" presName="childText" presStyleLbl="bgAcc1" presStyleIdx="2" presStyleCnt="15" custScaleX="345931" custLinFactNeighborY="11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D3BBD-9C56-4EFD-8583-591C7BD2AC5C}" type="pres">
      <dgm:prSet presAssocID="{309FED02-C3B6-4CBB-B6DA-C1209C2C1BEC}" presName="root" presStyleCnt="0"/>
      <dgm:spPr/>
    </dgm:pt>
    <dgm:pt modelId="{6A52DCC0-832D-4736-AE40-9D1582192938}" type="pres">
      <dgm:prSet presAssocID="{309FED02-C3B6-4CBB-B6DA-C1209C2C1BEC}" presName="rootComposite" presStyleCnt="0"/>
      <dgm:spPr/>
    </dgm:pt>
    <dgm:pt modelId="{AE3CFC28-B5DC-41AC-9B3A-4256FF74329E}" type="pres">
      <dgm:prSet presAssocID="{309FED02-C3B6-4CBB-B6DA-C1209C2C1BEC}" presName="rootText" presStyleLbl="node1" presStyleIdx="1" presStyleCnt="5" custScaleX="125645" custScaleY="123554"/>
      <dgm:spPr/>
      <dgm:t>
        <a:bodyPr/>
        <a:lstStyle/>
        <a:p>
          <a:endParaRPr lang="ru-RU"/>
        </a:p>
      </dgm:t>
    </dgm:pt>
    <dgm:pt modelId="{1B3DB39F-BAC8-40E2-927B-F2253F3BFEC4}" type="pres">
      <dgm:prSet presAssocID="{309FED02-C3B6-4CBB-B6DA-C1209C2C1BEC}" presName="rootConnector" presStyleLbl="node1" presStyleIdx="1" presStyleCnt="5"/>
      <dgm:spPr/>
      <dgm:t>
        <a:bodyPr/>
        <a:lstStyle/>
        <a:p>
          <a:endParaRPr lang="ru-RU"/>
        </a:p>
      </dgm:t>
    </dgm:pt>
    <dgm:pt modelId="{E7A7169E-F49A-47AA-97B5-2AFFEEB71341}" type="pres">
      <dgm:prSet presAssocID="{309FED02-C3B6-4CBB-B6DA-C1209C2C1BEC}" presName="childShape" presStyleCnt="0"/>
      <dgm:spPr/>
    </dgm:pt>
    <dgm:pt modelId="{09ABC33D-69AE-4676-987B-07BFBCC0D27D}" type="pres">
      <dgm:prSet presAssocID="{1CD0C953-D31F-4160-8240-06C98C0A3FF2}" presName="Name13" presStyleLbl="parChTrans1D2" presStyleIdx="3" presStyleCnt="15"/>
      <dgm:spPr/>
      <dgm:t>
        <a:bodyPr/>
        <a:lstStyle/>
        <a:p>
          <a:endParaRPr lang="ru-RU"/>
        </a:p>
      </dgm:t>
    </dgm:pt>
    <dgm:pt modelId="{02B64E7B-840A-4990-884F-E2BF44CD54F3}" type="pres">
      <dgm:prSet presAssocID="{EE3E851D-A8FA-4B3E-B074-CF7BC23E3968}" presName="childText" presStyleLbl="bgAcc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1C6B7-00EE-45F4-BFAD-8DD676C0C817}" type="pres">
      <dgm:prSet presAssocID="{15064AE9-0E75-43B9-9B2E-A7ABB562430F}" presName="Name13" presStyleLbl="parChTrans1D2" presStyleIdx="4" presStyleCnt="15"/>
      <dgm:spPr/>
      <dgm:t>
        <a:bodyPr/>
        <a:lstStyle/>
        <a:p>
          <a:endParaRPr lang="ru-RU"/>
        </a:p>
      </dgm:t>
    </dgm:pt>
    <dgm:pt modelId="{BAA0EF38-38F8-4F84-9DE1-91F7185BDC64}" type="pres">
      <dgm:prSet presAssocID="{931595A9-FC2F-44BD-A556-19F46377BE95}" presName="childText" presStyleLbl="bgAcc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6C0FF-4F64-417C-BBF6-DA41F4F17E1E}" type="pres">
      <dgm:prSet presAssocID="{766F2C89-CA6F-4713-8453-074A61CEA315}" presName="Name13" presStyleLbl="parChTrans1D2" presStyleIdx="5" presStyleCnt="15"/>
      <dgm:spPr/>
      <dgm:t>
        <a:bodyPr/>
        <a:lstStyle/>
        <a:p>
          <a:endParaRPr lang="ru-RU"/>
        </a:p>
      </dgm:t>
    </dgm:pt>
    <dgm:pt modelId="{A37549B8-7013-4E2A-B0AF-F8D6CCBD5CC6}" type="pres">
      <dgm:prSet presAssocID="{898D03DE-E8D9-4F04-838A-C3A216FAF00D}" presName="childText" presStyleLbl="bgAcc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9EF69-F160-4C45-995D-77DEA3F639A8}" type="pres">
      <dgm:prSet presAssocID="{F6C61244-FE1E-44B2-8BD6-C743E58673FD}" presName="root" presStyleCnt="0"/>
      <dgm:spPr/>
    </dgm:pt>
    <dgm:pt modelId="{3F3A9856-0B01-4174-B70E-BD5AAD8E4B64}" type="pres">
      <dgm:prSet presAssocID="{F6C61244-FE1E-44B2-8BD6-C743E58673FD}" presName="rootComposite" presStyleCnt="0"/>
      <dgm:spPr/>
    </dgm:pt>
    <dgm:pt modelId="{30A38A74-75D8-44B9-9640-7E88BA2F5DB9}" type="pres">
      <dgm:prSet presAssocID="{F6C61244-FE1E-44B2-8BD6-C743E58673FD}" presName="rootText" presStyleLbl="node1" presStyleIdx="2" presStyleCnt="5" custScaleX="125645" custScaleY="123554"/>
      <dgm:spPr/>
      <dgm:t>
        <a:bodyPr/>
        <a:lstStyle/>
        <a:p>
          <a:endParaRPr lang="ru-RU"/>
        </a:p>
      </dgm:t>
    </dgm:pt>
    <dgm:pt modelId="{CB958F40-FD65-47D2-A491-1B74A480D056}" type="pres">
      <dgm:prSet presAssocID="{F6C61244-FE1E-44B2-8BD6-C743E58673FD}" presName="rootConnector" presStyleLbl="node1" presStyleIdx="2" presStyleCnt="5"/>
      <dgm:spPr/>
      <dgm:t>
        <a:bodyPr/>
        <a:lstStyle/>
        <a:p>
          <a:endParaRPr lang="ru-RU"/>
        </a:p>
      </dgm:t>
    </dgm:pt>
    <dgm:pt modelId="{114CF894-8B3D-475D-9520-01C6EA25C496}" type="pres">
      <dgm:prSet presAssocID="{F6C61244-FE1E-44B2-8BD6-C743E58673FD}" presName="childShape" presStyleCnt="0"/>
      <dgm:spPr/>
    </dgm:pt>
    <dgm:pt modelId="{541A1D66-9B85-46BB-87FC-AB189B23BF0B}" type="pres">
      <dgm:prSet presAssocID="{9430E7F6-636B-4260-BCC6-414143449E7F}" presName="Name13" presStyleLbl="parChTrans1D2" presStyleIdx="6" presStyleCnt="15"/>
      <dgm:spPr/>
      <dgm:t>
        <a:bodyPr/>
        <a:lstStyle/>
        <a:p>
          <a:endParaRPr lang="ru-RU"/>
        </a:p>
      </dgm:t>
    </dgm:pt>
    <dgm:pt modelId="{6C17BDCB-D6DB-4C6A-BE89-C3C0A1371FF2}" type="pres">
      <dgm:prSet presAssocID="{2C0B8AE0-1E69-4D94-87FF-CD09A003D52B}" presName="childText" presStyleLbl="bgAcc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38354-66A5-4871-B74B-1E863618A034}" type="pres">
      <dgm:prSet presAssocID="{2A837D68-3F53-4C75-A62A-DF30D6978B61}" presName="Name13" presStyleLbl="parChTrans1D2" presStyleIdx="7" presStyleCnt="15"/>
      <dgm:spPr/>
      <dgm:t>
        <a:bodyPr/>
        <a:lstStyle/>
        <a:p>
          <a:endParaRPr lang="ru-RU"/>
        </a:p>
      </dgm:t>
    </dgm:pt>
    <dgm:pt modelId="{35DE42C5-8F76-483B-9DCF-16D9B04C563A}" type="pres">
      <dgm:prSet presAssocID="{F32CD801-2DB2-4070-8467-77467C9D816C}" presName="childText" presStyleLbl="bgAcc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23F22-AE59-42B2-86FF-D94C6AC7965D}" type="pres">
      <dgm:prSet presAssocID="{975924D6-FDD3-43BC-BBDB-C796B0D71BFF}" presName="Name13" presStyleLbl="parChTrans1D2" presStyleIdx="8" presStyleCnt="15"/>
      <dgm:spPr/>
      <dgm:t>
        <a:bodyPr/>
        <a:lstStyle/>
        <a:p>
          <a:endParaRPr lang="ru-RU"/>
        </a:p>
      </dgm:t>
    </dgm:pt>
    <dgm:pt modelId="{28465F6F-F49E-4DB6-B4C5-DC0153A4FB16}" type="pres">
      <dgm:prSet presAssocID="{76CE56FA-8011-4E59-A0F9-EFEBB719FCA1}" presName="childText" presStyleLbl="bgAcc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91807-CA57-455C-86D5-C50D9D4670E3}" type="pres">
      <dgm:prSet presAssocID="{0C4A0DAB-449D-4179-BB78-014CC404EDE9}" presName="root" presStyleCnt="0"/>
      <dgm:spPr/>
    </dgm:pt>
    <dgm:pt modelId="{EE21FC3B-9F67-4349-9050-D113A9E1F4D6}" type="pres">
      <dgm:prSet presAssocID="{0C4A0DAB-449D-4179-BB78-014CC404EDE9}" presName="rootComposite" presStyleCnt="0"/>
      <dgm:spPr/>
    </dgm:pt>
    <dgm:pt modelId="{508C44C1-6036-4824-92C6-44B835162434}" type="pres">
      <dgm:prSet presAssocID="{0C4A0DAB-449D-4179-BB78-014CC404EDE9}" presName="rootText" presStyleLbl="node1" presStyleIdx="3" presStyleCnt="5" custScaleX="125645" custScaleY="123554"/>
      <dgm:spPr/>
      <dgm:t>
        <a:bodyPr/>
        <a:lstStyle/>
        <a:p>
          <a:endParaRPr lang="ru-RU"/>
        </a:p>
      </dgm:t>
    </dgm:pt>
    <dgm:pt modelId="{3905DB4F-C171-47AB-85FD-1AA2A961290A}" type="pres">
      <dgm:prSet presAssocID="{0C4A0DAB-449D-4179-BB78-014CC404EDE9}" presName="rootConnector" presStyleLbl="node1" presStyleIdx="3" presStyleCnt="5"/>
      <dgm:spPr/>
      <dgm:t>
        <a:bodyPr/>
        <a:lstStyle/>
        <a:p>
          <a:endParaRPr lang="ru-RU"/>
        </a:p>
      </dgm:t>
    </dgm:pt>
    <dgm:pt modelId="{B77187A4-E87E-4451-8488-884ADEF358B9}" type="pres">
      <dgm:prSet presAssocID="{0C4A0DAB-449D-4179-BB78-014CC404EDE9}" presName="childShape" presStyleCnt="0"/>
      <dgm:spPr/>
    </dgm:pt>
    <dgm:pt modelId="{A571C4E1-2571-47FE-86F3-B369E845E99A}" type="pres">
      <dgm:prSet presAssocID="{525D55C0-1AE3-4063-815A-8E0C65F31D59}" presName="Name13" presStyleLbl="parChTrans1D2" presStyleIdx="9" presStyleCnt="15"/>
      <dgm:spPr/>
      <dgm:t>
        <a:bodyPr/>
        <a:lstStyle/>
        <a:p>
          <a:endParaRPr lang="ru-RU"/>
        </a:p>
      </dgm:t>
    </dgm:pt>
    <dgm:pt modelId="{1BF9310F-576D-4D92-B520-4444A9FD5811}" type="pres">
      <dgm:prSet presAssocID="{878F902A-D0E6-4BCE-9405-C15067FCCFA1}" presName="childText" presStyleLbl="bgAcc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262EE-6836-445E-8F3F-4527894AD451}" type="pres">
      <dgm:prSet presAssocID="{C174A6ED-B2B5-49D5-8BA6-A5A0C2ED7DF3}" presName="Name13" presStyleLbl="parChTrans1D2" presStyleIdx="10" presStyleCnt="15"/>
      <dgm:spPr/>
      <dgm:t>
        <a:bodyPr/>
        <a:lstStyle/>
        <a:p>
          <a:endParaRPr lang="ru-RU"/>
        </a:p>
      </dgm:t>
    </dgm:pt>
    <dgm:pt modelId="{0904EF49-FB70-4EE3-9482-70F63D25A49C}" type="pres">
      <dgm:prSet presAssocID="{37D7D6D1-1346-4094-85ED-B81ED55D4B8D}" presName="childText" presStyleLbl="bgAcc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EB5E7-511A-464E-973A-001B27A3BD1D}" type="pres">
      <dgm:prSet presAssocID="{7B033259-3179-4CD6-A964-196FD033FA1C}" presName="Name13" presStyleLbl="parChTrans1D2" presStyleIdx="11" presStyleCnt="15"/>
      <dgm:spPr/>
      <dgm:t>
        <a:bodyPr/>
        <a:lstStyle/>
        <a:p>
          <a:endParaRPr lang="ru-RU"/>
        </a:p>
      </dgm:t>
    </dgm:pt>
    <dgm:pt modelId="{9CF5249D-3791-4411-B578-9682DB8C1A19}" type="pres">
      <dgm:prSet presAssocID="{A8229DD8-1AFD-4690-A390-79CFE2B62394}" presName="childText" presStyleLbl="bgAcc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3B13D-D4BA-4BE8-9DA2-B16986B8D02B}" type="pres">
      <dgm:prSet presAssocID="{5A8BC2B9-3A5A-4867-BB7F-4D3AFD26D87C}" presName="root" presStyleCnt="0"/>
      <dgm:spPr/>
    </dgm:pt>
    <dgm:pt modelId="{1F004140-2034-4F0D-83DE-B9AD85E413C4}" type="pres">
      <dgm:prSet presAssocID="{5A8BC2B9-3A5A-4867-BB7F-4D3AFD26D87C}" presName="rootComposite" presStyleCnt="0"/>
      <dgm:spPr/>
    </dgm:pt>
    <dgm:pt modelId="{9DEE627D-9665-4AEF-AD13-5BA449A5FB92}" type="pres">
      <dgm:prSet presAssocID="{5A8BC2B9-3A5A-4867-BB7F-4D3AFD26D87C}" presName="rootText" presStyleLbl="node1" presStyleIdx="4" presStyleCnt="5" custScaleX="125645" custScaleY="123554"/>
      <dgm:spPr/>
      <dgm:t>
        <a:bodyPr/>
        <a:lstStyle/>
        <a:p>
          <a:endParaRPr lang="ru-RU"/>
        </a:p>
      </dgm:t>
    </dgm:pt>
    <dgm:pt modelId="{9F53BE79-9BA6-499F-8F3F-042DFD246C93}" type="pres">
      <dgm:prSet presAssocID="{5A8BC2B9-3A5A-4867-BB7F-4D3AFD26D87C}" presName="rootConnector" presStyleLbl="node1" presStyleIdx="4" presStyleCnt="5"/>
      <dgm:spPr/>
      <dgm:t>
        <a:bodyPr/>
        <a:lstStyle/>
        <a:p>
          <a:endParaRPr lang="ru-RU"/>
        </a:p>
      </dgm:t>
    </dgm:pt>
    <dgm:pt modelId="{399C44E4-D941-413D-9087-F10AB4295E97}" type="pres">
      <dgm:prSet presAssocID="{5A8BC2B9-3A5A-4867-BB7F-4D3AFD26D87C}" presName="childShape" presStyleCnt="0"/>
      <dgm:spPr/>
    </dgm:pt>
    <dgm:pt modelId="{34103EB6-E304-4145-A297-6292D4A14F55}" type="pres">
      <dgm:prSet presAssocID="{ACA78A8E-B1D1-431D-BDBC-220F6204E4B9}" presName="Name13" presStyleLbl="parChTrans1D2" presStyleIdx="12" presStyleCnt="15"/>
      <dgm:spPr/>
      <dgm:t>
        <a:bodyPr/>
        <a:lstStyle/>
        <a:p>
          <a:endParaRPr lang="ru-RU"/>
        </a:p>
      </dgm:t>
    </dgm:pt>
    <dgm:pt modelId="{8185FB33-C6E3-435B-AFE3-AD53A891321C}" type="pres">
      <dgm:prSet presAssocID="{749E7EF2-EAB6-4B35-8EE8-5B523815FE7D}" presName="childText" presStyleLbl="bgAcc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78C12-0131-46A2-B087-0B3BAD7130FA}" type="pres">
      <dgm:prSet presAssocID="{23BC8F85-FD2E-4FFE-91BF-FAF6F3B11E1B}" presName="Name13" presStyleLbl="parChTrans1D2" presStyleIdx="13" presStyleCnt="15"/>
      <dgm:spPr/>
      <dgm:t>
        <a:bodyPr/>
        <a:lstStyle/>
        <a:p>
          <a:endParaRPr lang="ru-RU"/>
        </a:p>
      </dgm:t>
    </dgm:pt>
    <dgm:pt modelId="{3E5F8A92-4148-4DDB-961F-5B6E782DEA06}" type="pres">
      <dgm:prSet presAssocID="{C22C719D-9824-457D-9E3A-EA658780AA36}" presName="childText" presStyleLbl="bgAcc1" presStyleIdx="13" presStyleCnt="15" custLinFactNeighborX="-733" custLinFactNeighborY="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86030-312E-47D5-883E-976A62D56209}" type="pres">
      <dgm:prSet presAssocID="{A0E23964-A113-4CB0-925F-39919FA09050}" presName="Name13" presStyleLbl="parChTrans1D2" presStyleIdx="14" presStyleCnt="15"/>
      <dgm:spPr/>
      <dgm:t>
        <a:bodyPr/>
        <a:lstStyle/>
        <a:p>
          <a:endParaRPr lang="ru-RU"/>
        </a:p>
      </dgm:t>
    </dgm:pt>
    <dgm:pt modelId="{574C1404-928E-4774-8C8A-DB9A9E3B7134}" type="pres">
      <dgm:prSet presAssocID="{39DF108D-39D1-499C-A376-652CF8CB3D54}" presName="childText" presStyleLbl="bgAcc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7D3C6-2E38-4EA7-8ADA-638B839826A8}" type="presOf" srcId="{F32CD801-2DB2-4070-8467-77467C9D816C}" destId="{35DE42C5-8F76-483B-9DCF-16D9B04C563A}" srcOrd="0" destOrd="0" presId="urn:microsoft.com/office/officeart/2005/8/layout/hierarchy3"/>
    <dgm:cxn modelId="{24C26E14-A5C5-492E-918D-0E96C0BE47A1}" type="presOf" srcId="{37D7D6D1-1346-4094-85ED-B81ED55D4B8D}" destId="{0904EF49-FB70-4EE3-9482-70F63D25A49C}" srcOrd="0" destOrd="0" presId="urn:microsoft.com/office/officeart/2005/8/layout/hierarchy3"/>
    <dgm:cxn modelId="{2ADE2B2A-8672-4FBD-B7B1-8FFC21EE67F8}" srcId="{F6C61244-FE1E-44B2-8BD6-C743E58673FD}" destId="{76CE56FA-8011-4E59-A0F9-EFEBB719FCA1}" srcOrd="2" destOrd="0" parTransId="{975924D6-FDD3-43BC-BBDB-C796B0D71BFF}" sibTransId="{162A020F-2E67-4A95-B7D2-D15B0CE5D068}"/>
    <dgm:cxn modelId="{CC7B7AA8-3C0D-4BF7-B4D6-5B2B5FADEFE9}" srcId="{309FED02-C3B6-4CBB-B6DA-C1209C2C1BEC}" destId="{898D03DE-E8D9-4F04-838A-C3A216FAF00D}" srcOrd="2" destOrd="0" parTransId="{766F2C89-CA6F-4713-8453-074A61CEA315}" sibTransId="{FEAE82DA-CC73-453F-803A-896E5DACDA7B}"/>
    <dgm:cxn modelId="{DE9B7CA8-09FE-4C1A-8E86-1CE4DD061366}" type="presOf" srcId="{F6C61244-FE1E-44B2-8BD6-C743E58673FD}" destId="{30A38A74-75D8-44B9-9640-7E88BA2F5DB9}" srcOrd="0" destOrd="0" presId="urn:microsoft.com/office/officeart/2005/8/layout/hierarchy3"/>
    <dgm:cxn modelId="{8531DF9E-D2E4-471E-A01F-5FFEDD846BB3}" type="presOf" srcId="{15064AE9-0E75-43B9-9B2E-A7ABB562430F}" destId="{5751C6B7-00EE-45F4-BFAD-8DD676C0C817}" srcOrd="0" destOrd="0" presId="urn:microsoft.com/office/officeart/2005/8/layout/hierarchy3"/>
    <dgm:cxn modelId="{FD74DED5-FFA3-41AE-BA13-18851985DECC}" type="presOf" srcId="{76CE56FA-8011-4E59-A0F9-EFEBB719FCA1}" destId="{28465F6F-F49E-4DB6-B4C5-DC0153A4FB16}" srcOrd="0" destOrd="0" presId="urn:microsoft.com/office/officeart/2005/8/layout/hierarchy3"/>
    <dgm:cxn modelId="{4B436CB5-5D97-4B06-BAD2-53F4742131BA}" type="presOf" srcId="{23BC8F85-FD2E-4FFE-91BF-FAF6F3B11E1B}" destId="{5A778C12-0131-46A2-B087-0B3BAD7130FA}" srcOrd="0" destOrd="0" presId="urn:microsoft.com/office/officeart/2005/8/layout/hierarchy3"/>
    <dgm:cxn modelId="{B3BD8D70-BCF7-4BE0-BF8E-D78C86BA1D67}" type="presOf" srcId="{926FF770-BABB-4374-8245-F47D3626C161}" destId="{ECD2EEBD-37AB-421D-8068-DF9B044EAE83}" srcOrd="0" destOrd="0" presId="urn:microsoft.com/office/officeart/2005/8/layout/hierarchy3"/>
    <dgm:cxn modelId="{D77F97E0-D9CB-45D2-A337-DDE004740800}" type="presOf" srcId="{5A8BC2B9-3A5A-4867-BB7F-4D3AFD26D87C}" destId="{9DEE627D-9665-4AEF-AD13-5BA449A5FB92}" srcOrd="0" destOrd="0" presId="urn:microsoft.com/office/officeart/2005/8/layout/hierarchy3"/>
    <dgm:cxn modelId="{FB673186-F1C7-4AE2-A253-4896956DC911}" srcId="{D81D5214-7D0B-4742-A88C-BBD0A9DDCE78}" destId="{5A8BC2B9-3A5A-4867-BB7F-4D3AFD26D87C}" srcOrd="4" destOrd="0" parTransId="{11621E34-A953-42A5-A99A-F4FC2B11E17D}" sibTransId="{D679128D-8AA5-4721-BEC0-68FA6130DD76}"/>
    <dgm:cxn modelId="{970B18A8-6FE2-40C8-B68D-AAD299221296}" type="presOf" srcId="{309FED02-C3B6-4CBB-B6DA-C1209C2C1BEC}" destId="{1B3DB39F-BAC8-40E2-927B-F2253F3BFEC4}" srcOrd="1" destOrd="0" presId="urn:microsoft.com/office/officeart/2005/8/layout/hierarchy3"/>
    <dgm:cxn modelId="{5C3E0C3B-E200-4A19-BED1-9F3611103410}" type="presOf" srcId="{39DF108D-39D1-499C-A376-652CF8CB3D54}" destId="{574C1404-928E-4774-8C8A-DB9A9E3B7134}" srcOrd="0" destOrd="0" presId="urn:microsoft.com/office/officeart/2005/8/layout/hierarchy3"/>
    <dgm:cxn modelId="{E3D51FBC-FDEC-4526-8AE7-D0E9556700FB}" type="presOf" srcId="{975924D6-FDD3-43BC-BBDB-C796B0D71BFF}" destId="{C7623F22-AE59-42B2-86FF-D94C6AC7965D}" srcOrd="0" destOrd="0" presId="urn:microsoft.com/office/officeart/2005/8/layout/hierarchy3"/>
    <dgm:cxn modelId="{57833DC6-3995-4FD1-B5E4-06DE18D4A6D3}" type="presOf" srcId="{EE3E851D-A8FA-4B3E-B074-CF7BC23E3968}" destId="{02B64E7B-840A-4990-884F-E2BF44CD54F3}" srcOrd="0" destOrd="0" presId="urn:microsoft.com/office/officeart/2005/8/layout/hierarchy3"/>
    <dgm:cxn modelId="{01DFADCC-DAC7-44B4-80DC-0A807D2C5D90}" srcId="{309FED02-C3B6-4CBB-B6DA-C1209C2C1BEC}" destId="{EE3E851D-A8FA-4B3E-B074-CF7BC23E3968}" srcOrd="0" destOrd="0" parTransId="{1CD0C953-D31F-4160-8240-06C98C0A3FF2}" sibTransId="{8FF41B78-C0DE-49C4-B0D4-93FE3AC28FDE}"/>
    <dgm:cxn modelId="{23C3AEB3-C472-4E2A-A639-4386ACF9DBFB}" type="presOf" srcId="{2A837D68-3F53-4C75-A62A-DF30D6978B61}" destId="{4F438354-66A5-4871-B74B-1E863618A034}" srcOrd="0" destOrd="0" presId="urn:microsoft.com/office/officeart/2005/8/layout/hierarchy3"/>
    <dgm:cxn modelId="{8D047A22-78E9-4C93-B308-339E07AA4C64}" type="presOf" srcId="{0C4A0DAB-449D-4179-BB78-014CC404EDE9}" destId="{508C44C1-6036-4824-92C6-44B835162434}" srcOrd="0" destOrd="0" presId="urn:microsoft.com/office/officeart/2005/8/layout/hierarchy3"/>
    <dgm:cxn modelId="{74D96548-8AE6-46A6-A76B-16A3186E3734}" srcId="{309FED02-C3B6-4CBB-B6DA-C1209C2C1BEC}" destId="{931595A9-FC2F-44BD-A556-19F46377BE95}" srcOrd="1" destOrd="0" parTransId="{15064AE9-0E75-43B9-9B2E-A7ABB562430F}" sibTransId="{821E819B-7BA9-4975-B635-8BFFA220CEE7}"/>
    <dgm:cxn modelId="{69F60F43-D1E4-49A1-BBA4-5CA8D50CFF33}" type="presOf" srcId="{766F2C89-CA6F-4713-8453-074A61CEA315}" destId="{4546C0FF-4F64-417C-BBF6-DA41F4F17E1E}" srcOrd="0" destOrd="0" presId="urn:microsoft.com/office/officeart/2005/8/layout/hierarchy3"/>
    <dgm:cxn modelId="{C0EF0CEA-FB6A-48E0-B6E9-64F97308BD99}" type="presOf" srcId="{931595A9-FC2F-44BD-A556-19F46377BE95}" destId="{BAA0EF38-38F8-4F84-9DE1-91F7185BDC64}" srcOrd="0" destOrd="0" presId="urn:microsoft.com/office/officeart/2005/8/layout/hierarchy3"/>
    <dgm:cxn modelId="{3BF176EB-E310-47AD-834A-27EEB249242C}" srcId="{5A8BC2B9-3A5A-4867-BB7F-4D3AFD26D87C}" destId="{39DF108D-39D1-499C-A376-652CF8CB3D54}" srcOrd="2" destOrd="0" parTransId="{A0E23964-A113-4CB0-925F-39919FA09050}" sibTransId="{D5A65AEE-6872-447A-8362-8F865CDC5075}"/>
    <dgm:cxn modelId="{F2B4D86A-D57E-4DC9-BBCF-A6862C8FC8FA}" type="presOf" srcId="{1CD0C953-D31F-4160-8240-06C98C0A3FF2}" destId="{09ABC33D-69AE-4676-987B-07BFBCC0D27D}" srcOrd="0" destOrd="0" presId="urn:microsoft.com/office/officeart/2005/8/layout/hierarchy3"/>
    <dgm:cxn modelId="{FD2BC666-ABF4-4EB6-A12F-4120B94E9EB3}" type="presOf" srcId="{878F902A-D0E6-4BCE-9405-C15067FCCFA1}" destId="{1BF9310F-576D-4D92-B520-4444A9FD5811}" srcOrd="0" destOrd="0" presId="urn:microsoft.com/office/officeart/2005/8/layout/hierarchy3"/>
    <dgm:cxn modelId="{54BEB996-D592-4B8C-B0A4-06731E44547C}" type="presOf" srcId="{5A8BC2B9-3A5A-4867-BB7F-4D3AFD26D87C}" destId="{9F53BE79-9BA6-499F-8F3F-042DFD246C93}" srcOrd="1" destOrd="0" presId="urn:microsoft.com/office/officeart/2005/8/layout/hierarchy3"/>
    <dgm:cxn modelId="{BCCA58FD-34AB-4846-804F-27B6A6FA5DFF}" type="presOf" srcId="{F4694D45-CEE5-4905-9DD6-0ACF91EFA65D}" destId="{BCE6FE27-1F0A-4CB7-B4F5-FFAB2D0145D1}" srcOrd="0" destOrd="0" presId="urn:microsoft.com/office/officeart/2005/8/layout/hierarchy3"/>
    <dgm:cxn modelId="{C0D0986C-5C2E-4CAD-A9BB-503264E08A71}" type="presOf" srcId="{749E7EF2-EAB6-4B35-8EE8-5B523815FE7D}" destId="{8185FB33-C6E3-435B-AFE3-AD53A891321C}" srcOrd="0" destOrd="0" presId="urn:microsoft.com/office/officeart/2005/8/layout/hierarchy3"/>
    <dgm:cxn modelId="{2DBF88B7-E6AE-4F4C-826B-669FBE95C9C4}" type="presOf" srcId="{8EE06158-50C6-4AA7-B154-3E44E0CBC930}" destId="{1386EC03-D484-4020-9C8F-406DD22DA3A7}" srcOrd="0" destOrd="0" presId="urn:microsoft.com/office/officeart/2005/8/layout/hierarchy3"/>
    <dgm:cxn modelId="{38CCFEB4-B555-4567-AFBF-D816668EB71C}" srcId="{D81D5214-7D0B-4742-A88C-BBD0A9DDCE78}" destId="{0C4A0DAB-449D-4179-BB78-014CC404EDE9}" srcOrd="3" destOrd="0" parTransId="{8706F25D-7CCB-4C8E-938E-6E2CF3D9008D}" sibTransId="{1D8A9209-183A-4404-A743-9EFA86CE8B2A}"/>
    <dgm:cxn modelId="{B79D4085-FED6-466C-B5DA-207ED635037F}" type="presOf" srcId="{C174A6ED-B2B5-49D5-8BA6-A5A0C2ED7DF3}" destId="{429262EE-6836-445E-8F3F-4527894AD451}" srcOrd="0" destOrd="0" presId="urn:microsoft.com/office/officeart/2005/8/layout/hierarchy3"/>
    <dgm:cxn modelId="{94E6F12E-0CF1-48E7-A827-DA4068797CB6}" type="presOf" srcId="{A0E23964-A113-4CB0-925F-39919FA09050}" destId="{37186030-312E-47D5-883E-976A62D56209}" srcOrd="0" destOrd="0" presId="urn:microsoft.com/office/officeart/2005/8/layout/hierarchy3"/>
    <dgm:cxn modelId="{1A36476A-95A1-4A38-9E9B-E5F18172F300}" srcId="{0C4A0DAB-449D-4179-BB78-014CC404EDE9}" destId="{A8229DD8-1AFD-4690-A390-79CFE2B62394}" srcOrd="2" destOrd="0" parTransId="{7B033259-3179-4CD6-A964-196FD033FA1C}" sibTransId="{C901E9E2-2E08-4929-BB06-18FF9327586E}"/>
    <dgm:cxn modelId="{0F565A63-CF7D-463F-9248-51E5ECA644CE}" srcId="{7CE9FEFE-4C91-497C-9A43-59B5E95B7090}" destId="{926FF770-BABB-4374-8245-F47D3626C161}" srcOrd="0" destOrd="0" parTransId="{E8C39F71-8E15-4EEB-84F9-0876619D923F}" sibTransId="{F230318D-61F8-458B-9CF4-F2F88D359B7F}"/>
    <dgm:cxn modelId="{60BAC874-CC74-4426-AA3F-399788A0BC34}" srcId="{0C4A0DAB-449D-4179-BB78-014CC404EDE9}" destId="{878F902A-D0E6-4BCE-9405-C15067FCCFA1}" srcOrd="0" destOrd="0" parTransId="{525D55C0-1AE3-4063-815A-8E0C65F31D59}" sibTransId="{E78CB276-3608-4785-BED0-8F15D7DCA9EC}"/>
    <dgm:cxn modelId="{0E277DDD-7D00-4233-BD20-B23066B8B4A5}" type="presOf" srcId="{C22C719D-9824-457D-9E3A-EA658780AA36}" destId="{3E5F8A92-4148-4DDB-961F-5B6E782DEA06}" srcOrd="0" destOrd="0" presId="urn:microsoft.com/office/officeart/2005/8/layout/hierarchy3"/>
    <dgm:cxn modelId="{2F1CF243-80EF-428A-8F55-8BB6AF3180FF}" type="presOf" srcId="{2C0B8AE0-1E69-4D94-87FF-CD09A003D52B}" destId="{6C17BDCB-D6DB-4C6A-BE89-C3C0A1371FF2}" srcOrd="0" destOrd="0" presId="urn:microsoft.com/office/officeart/2005/8/layout/hierarchy3"/>
    <dgm:cxn modelId="{35A7D5F6-C49C-4FAA-87EE-4CAFB26142F4}" srcId="{D81D5214-7D0B-4742-A88C-BBD0A9DDCE78}" destId="{F6C61244-FE1E-44B2-8BD6-C743E58673FD}" srcOrd="2" destOrd="0" parTransId="{9C39B9B5-A648-4F20-950B-5F9BBD89AB26}" sibTransId="{C0CC70E7-E50F-4E12-BE17-905FE3DF5C1B}"/>
    <dgm:cxn modelId="{B804FCC0-2CFC-49E9-B36E-76C398974492}" srcId="{D81D5214-7D0B-4742-A88C-BBD0A9DDCE78}" destId="{7CE9FEFE-4C91-497C-9A43-59B5E95B7090}" srcOrd="0" destOrd="0" parTransId="{9BB22F94-2113-48F9-BECD-8198ABB31DED}" sibTransId="{4A12449A-8AEB-40AF-B3A8-22D5F5BA81B3}"/>
    <dgm:cxn modelId="{065B7E27-CF21-4BC1-9C1E-A99D094597E5}" type="presOf" srcId="{F6C61244-FE1E-44B2-8BD6-C743E58673FD}" destId="{CB958F40-FD65-47D2-A491-1B74A480D056}" srcOrd="1" destOrd="0" presId="urn:microsoft.com/office/officeart/2005/8/layout/hierarchy3"/>
    <dgm:cxn modelId="{BEFC3DC1-F28E-452C-97D6-D49628858722}" type="presOf" srcId="{0C4A0DAB-449D-4179-BB78-014CC404EDE9}" destId="{3905DB4F-C171-47AB-85FD-1AA2A961290A}" srcOrd="1" destOrd="0" presId="urn:microsoft.com/office/officeart/2005/8/layout/hierarchy3"/>
    <dgm:cxn modelId="{B3247EDF-6B91-44D7-AB1B-FED401117279}" type="presOf" srcId="{309FED02-C3B6-4CBB-B6DA-C1209C2C1BEC}" destId="{AE3CFC28-B5DC-41AC-9B3A-4256FF74329E}" srcOrd="0" destOrd="0" presId="urn:microsoft.com/office/officeart/2005/8/layout/hierarchy3"/>
    <dgm:cxn modelId="{DCC690D6-F552-4A2B-BD7E-3034F9961B3E}" type="presOf" srcId="{ACA78A8E-B1D1-431D-BDBC-220F6204E4B9}" destId="{34103EB6-E304-4145-A297-6292D4A14F55}" srcOrd="0" destOrd="0" presId="urn:microsoft.com/office/officeart/2005/8/layout/hierarchy3"/>
    <dgm:cxn modelId="{71C5DC7F-9041-40B0-9258-0A796A6C6B29}" srcId="{7CE9FEFE-4C91-497C-9A43-59B5E95B7090}" destId="{8EE06158-50C6-4AA7-B154-3E44E0CBC930}" srcOrd="1" destOrd="0" parTransId="{DDEA6418-1FD0-4606-A47B-238AB82CB106}" sibTransId="{7CCBBBD9-2144-47D0-8E1C-BB62E9EF5BB1}"/>
    <dgm:cxn modelId="{65328E02-0E5F-4C65-B715-39EA502A05F3}" type="presOf" srcId="{525D55C0-1AE3-4063-815A-8E0C65F31D59}" destId="{A571C4E1-2571-47FE-86F3-B369E845E99A}" srcOrd="0" destOrd="0" presId="urn:microsoft.com/office/officeart/2005/8/layout/hierarchy3"/>
    <dgm:cxn modelId="{40D775CA-C7A9-45BE-B962-E64CF905CA96}" srcId="{5A8BC2B9-3A5A-4867-BB7F-4D3AFD26D87C}" destId="{749E7EF2-EAB6-4B35-8EE8-5B523815FE7D}" srcOrd="0" destOrd="0" parTransId="{ACA78A8E-B1D1-431D-BDBC-220F6204E4B9}" sibTransId="{0D2E0D86-9E39-4C2A-B90E-CBFF89285C6B}"/>
    <dgm:cxn modelId="{FB782219-39B8-4FD2-942E-1A6EEF371923}" type="presOf" srcId="{DDEA6418-1FD0-4606-A47B-238AB82CB106}" destId="{F5A6EE1C-A632-4101-846E-AC6D8D8D7392}" srcOrd="0" destOrd="0" presId="urn:microsoft.com/office/officeart/2005/8/layout/hierarchy3"/>
    <dgm:cxn modelId="{8C84B6DC-70C3-4773-9468-E605AE14CE52}" type="presOf" srcId="{A8229DD8-1AFD-4690-A390-79CFE2B62394}" destId="{9CF5249D-3791-4411-B578-9682DB8C1A19}" srcOrd="0" destOrd="0" presId="urn:microsoft.com/office/officeart/2005/8/layout/hierarchy3"/>
    <dgm:cxn modelId="{04EF1D04-5E1B-4FFF-BA5B-E0A1DECC326A}" type="presOf" srcId="{7CE9FEFE-4C91-497C-9A43-59B5E95B7090}" destId="{4BEBF1F2-A747-4722-B83C-F67BEB374F12}" srcOrd="0" destOrd="0" presId="urn:microsoft.com/office/officeart/2005/8/layout/hierarchy3"/>
    <dgm:cxn modelId="{07818C27-230D-479C-8BFB-F0D640DC750D}" srcId="{F6C61244-FE1E-44B2-8BD6-C743E58673FD}" destId="{F32CD801-2DB2-4070-8467-77467C9D816C}" srcOrd="1" destOrd="0" parTransId="{2A837D68-3F53-4C75-A62A-DF30D6978B61}" sibTransId="{C815D083-FB8F-41C8-B201-2868D8F99679}"/>
    <dgm:cxn modelId="{217FA802-5487-43DB-8E89-DDEA67AA220C}" type="presOf" srcId="{898D03DE-E8D9-4F04-838A-C3A216FAF00D}" destId="{A37549B8-7013-4E2A-B0AF-F8D6CCBD5CC6}" srcOrd="0" destOrd="0" presId="urn:microsoft.com/office/officeart/2005/8/layout/hierarchy3"/>
    <dgm:cxn modelId="{EE090E37-2FDE-4044-849E-573ABD0F3881}" type="presOf" srcId="{7CE9FEFE-4C91-497C-9A43-59B5E95B7090}" destId="{DD6DA183-25EE-4DFF-BB14-48C37F7273D7}" srcOrd="1" destOrd="0" presId="urn:microsoft.com/office/officeart/2005/8/layout/hierarchy3"/>
    <dgm:cxn modelId="{4AE8418C-3C1D-4A7B-A4C0-022264937911}" type="presOf" srcId="{7B033259-3179-4CD6-A964-196FD033FA1C}" destId="{E99EB5E7-511A-464E-973A-001B27A3BD1D}" srcOrd="0" destOrd="0" presId="urn:microsoft.com/office/officeart/2005/8/layout/hierarchy3"/>
    <dgm:cxn modelId="{B2F79BCD-A070-4964-80B6-59C7A7DB4B4F}" srcId="{F6C61244-FE1E-44B2-8BD6-C743E58673FD}" destId="{2C0B8AE0-1E69-4D94-87FF-CD09A003D52B}" srcOrd="0" destOrd="0" parTransId="{9430E7F6-636B-4260-BCC6-414143449E7F}" sibTransId="{3D2DEB53-CC59-4D90-A32F-7062A279ACDC}"/>
    <dgm:cxn modelId="{07FC0222-68A5-4735-A363-069A59AEF925}" type="presOf" srcId="{E8C39F71-8E15-4EEB-84F9-0876619D923F}" destId="{273A9F5C-EF07-4316-9FA9-C8676A2A5F58}" srcOrd="0" destOrd="0" presId="urn:microsoft.com/office/officeart/2005/8/layout/hierarchy3"/>
    <dgm:cxn modelId="{51612ADF-2A23-401F-B3E6-35096F3E535C}" srcId="{7CE9FEFE-4C91-497C-9A43-59B5E95B7090}" destId="{F4694D45-CEE5-4905-9DD6-0ACF91EFA65D}" srcOrd="2" destOrd="0" parTransId="{B41DE531-673F-4BA2-A8C7-093630311504}" sibTransId="{09B380A7-1653-44A9-AF26-1EE42510503F}"/>
    <dgm:cxn modelId="{56704E40-44F3-4AF8-933C-E0FE08C30554}" srcId="{D81D5214-7D0B-4742-A88C-BBD0A9DDCE78}" destId="{309FED02-C3B6-4CBB-B6DA-C1209C2C1BEC}" srcOrd="1" destOrd="0" parTransId="{CB0514FD-FD8C-4947-A9F2-9DB4684E80E7}" sibTransId="{92FE3F9E-4948-4C6C-A992-194FCD4C541B}"/>
    <dgm:cxn modelId="{C7EB454E-4779-4421-97DC-A13E7DEE3EC1}" type="presOf" srcId="{B41DE531-673F-4BA2-A8C7-093630311504}" destId="{55C2C5D3-AE54-4937-A895-3F6B5084C3D4}" srcOrd="0" destOrd="0" presId="urn:microsoft.com/office/officeart/2005/8/layout/hierarchy3"/>
    <dgm:cxn modelId="{B8EA0D4B-E160-4CEA-A37B-6A17986AD80B}" type="presOf" srcId="{9430E7F6-636B-4260-BCC6-414143449E7F}" destId="{541A1D66-9B85-46BB-87FC-AB189B23BF0B}" srcOrd="0" destOrd="0" presId="urn:microsoft.com/office/officeart/2005/8/layout/hierarchy3"/>
    <dgm:cxn modelId="{DCA673AA-1D0E-4657-9D73-466E3249CC90}" srcId="{0C4A0DAB-449D-4179-BB78-014CC404EDE9}" destId="{37D7D6D1-1346-4094-85ED-B81ED55D4B8D}" srcOrd="1" destOrd="0" parTransId="{C174A6ED-B2B5-49D5-8BA6-A5A0C2ED7DF3}" sibTransId="{9742A5CE-C397-43A0-81A4-82E4A572F97F}"/>
    <dgm:cxn modelId="{1628D2F2-65B4-41E9-AC82-066F9CE1EEF3}" type="presOf" srcId="{D81D5214-7D0B-4742-A88C-BBD0A9DDCE78}" destId="{C7B93274-5B46-432A-907D-D13DB833E4CA}" srcOrd="0" destOrd="0" presId="urn:microsoft.com/office/officeart/2005/8/layout/hierarchy3"/>
    <dgm:cxn modelId="{6FAF1FAC-E4BE-498F-AFFF-25CE2D35A77E}" srcId="{5A8BC2B9-3A5A-4867-BB7F-4D3AFD26D87C}" destId="{C22C719D-9824-457D-9E3A-EA658780AA36}" srcOrd="1" destOrd="0" parTransId="{23BC8F85-FD2E-4FFE-91BF-FAF6F3B11E1B}" sibTransId="{0EF6A831-A083-4D0B-8F48-191FA624807C}"/>
    <dgm:cxn modelId="{2F3C9173-2926-4884-BA28-F5174C0707D4}" type="presParOf" srcId="{C7B93274-5B46-432A-907D-D13DB833E4CA}" destId="{9B07E4BE-E228-4854-9EC2-06427EF19F41}" srcOrd="0" destOrd="0" presId="urn:microsoft.com/office/officeart/2005/8/layout/hierarchy3"/>
    <dgm:cxn modelId="{11425D4D-DC08-439D-BBC1-7925DB1D7D98}" type="presParOf" srcId="{9B07E4BE-E228-4854-9EC2-06427EF19F41}" destId="{65F4D34F-E1E4-4FB2-A26D-E6DE7ED2F845}" srcOrd="0" destOrd="0" presId="urn:microsoft.com/office/officeart/2005/8/layout/hierarchy3"/>
    <dgm:cxn modelId="{690E99FB-5BF9-4DFA-90C7-CB0705770D49}" type="presParOf" srcId="{65F4D34F-E1E4-4FB2-A26D-E6DE7ED2F845}" destId="{4BEBF1F2-A747-4722-B83C-F67BEB374F12}" srcOrd="0" destOrd="0" presId="urn:microsoft.com/office/officeart/2005/8/layout/hierarchy3"/>
    <dgm:cxn modelId="{F52EF49E-EC40-49F7-932C-EDF09459DFE8}" type="presParOf" srcId="{65F4D34F-E1E4-4FB2-A26D-E6DE7ED2F845}" destId="{DD6DA183-25EE-4DFF-BB14-48C37F7273D7}" srcOrd="1" destOrd="0" presId="urn:microsoft.com/office/officeart/2005/8/layout/hierarchy3"/>
    <dgm:cxn modelId="{ADAB057D-6AC2-4F83-98F0-97F362A2A559}" type="presParOf" srcId="{9B07E4BE-E228-4854-9EC2-06427EF19F41}" destId="{2203F8F7-D869-4CB5-A7A8-E5D5CA8F976B}" srcOrd="1" destOrd="0" presId="urn:microsoft.com/office/officeart/2005/8/layout/hierarchy3"/>
    <dgm:cxn modelId="{812140F3-C1DD-44FA-8116-7D91E8AFC220}" type="presParOf" srcId="{2203F8F7-D869-4CB5-A7A8-E5D5CA8F976B}" destId="{273A9F5C-EF07-4316-9FA9-C8676A2A5F58}" srcOrd="0" destOrd="0" presId="urn:microsoft.com/office/officeart/2005/8/layout/hierarchy3"/>
    <dgm:cxn modelId="{697E6B31-A51C-4DC4-9D46-38906A1F8AC5}" type="presParOf" srcId="{2203F8F7-D869-4CB5-A7A8-E5D5CA8F976B}" destId="{ECD2EEBD-37AB-421D-8068-DF9B044EAE83}" srcOrd="1" destOrd="0" presId="urn:microsoft.com/office/officeart/2005/8/layout/hierarchy3"/>
    <dgm:cxn modelId="{7E511913-D5AE-4EFB-B9A6-463778BC778F}" type="presParOf" srcId="{2203F8F7-D869-4CB5-A7A8-E5D5CA8F976B}" destId="{F5A6EE1C-A632-4101-846E-AC6D8D8D7392}" srcOrd="2" destOrd="0" presId="urn:microsoft.com/office/officeart/2005/8/layout/hierarchy3"/>
    <dgm:cxn modelId="{2FFF0CAE-D653-4C94-A5DC-D5054E785EC0}" type="presParOf" srcId="{2203F8F7-D869-4CB5-A7A8-E5D5CA8F976B}" destId="{1386EC03-D484-4020-9C8F-406DD22DA3A7}" srcOrd="3" destOrd="0" presId="urn:microsoft.com/office/officeart/2005/8/layout/hierarchy3"/>
    <dgm:cxn modelId="{14EE0BAA-1B8F-488B-A38E-314ADDFEDEA9}" type="presParOf" srcId="{2203F8F7-D869-4CB5-A7A8-E5D5CA8F976B}" destId="{55C2C5D3-AE54-4937-A895-3F6B5084C3D4}" srcOrd="4" destOrd="0" presId="urn:microsoft.com/office/officeart/2005/8/layout/hierarchy3"/>
    <dgm:cxn modelId="{A19B2B6C-B01C-4B9E-A926-A62F3B6DBF17}" type="presParOf" srcId="{2203F8F7-D869-4CB5-A7A8-E5D5CA8F976B}" destId="{BCE6FE27-1F0A-4CB7-B4F5-FFAB2D0145D1}" srcOrd="5" destOrd="0" presId="urn:microsoft.com/office/officeart/2005/8/layout/hierarchy3"/>
    <dgm:cxn modelId="{D6A2F7AE-AF35-4476-B1D2-11BFBF52C97E}" type="presParOf" srcId="{C7B93274-5B46-432A-907D-D13DB833E4CA}" destId="{E37D3BBD-9C56-4EFD-8583-591C7BD2AC5C}" srcOrd="1" destOrd="0" presId="urn:microsoft.com/office/officeart/2005/8/layout/hierarchy3"/>
    <dgm:cxn modelId="{C07DB438-FCD3-46A0-9FF8-233ADBEBE467}" type="presParOf" srcId="{E37D3BBD-9C56-4EFD-8583-591C7BD2AC5C}" destId="{6A52DCC0-832D-4736-AE40-9D1582192938}" srcOrd="0" destOrd="0" presId="urn:microsoft.com/office/officeart/2005/8/layout/hierarchy3"/>
    <dgm:cxn modelId="{7E960E5E-5855-4EEA-B1B4-88095126A4A6}" type="presParOf" srcId="{6A52DCC0-832D-4736-AE40-9D1582192938}" destId="{AE3CFC28-B5DC-41AC-9B3A-4256FF74329E}" srcOrd="0" destOrd="0" presId="urn:microsoft.com/office/officeart/2005/8/layout/hierarchy3"/>
    <dgm:cxn modelId="{3C78BC01-4541-47F7-ADFE-9377F030193A}" type="presParOf" srcId="{6A52DCC0-832D-4736-AE40-9D1582192938}" destId="{1B3DB39F-BAC8-40E2-927B-F2253F3BFEC4}" srcOrd="1" destOrd="0" presId="urn:microsoft.com/office/officeart/2005/8/layout/hierarchy3"/>
    <dgm:cxn modelId="{F0B51ECC-5155-42DC-900B-3AE006AEBA26}" type="presParOf" srcId="{E37D3BBD-9C56-4EFD-8583-591C7BD2AC5C}" destId="{E7A7169E-F49A-47AA-97B5-2AFFEEB71341}" srcOrd="1" destOrd="0" presId="urn:microsoft.com/office/officeart/2005/8/layout/hierarchy3"/>
    <dgm:cxn modelId="{7117F186-1E21-443A-AA50-02779D3C6F78}" type="presParOf" srcId="{E7A7169E-F49A-47AA-97B5-2AFFEEB71341}" destId="{09ABC33D-69AE-4676-987B-07BFBCC0D27D}" srcOrd="0" destOrd="0" presId="urn:microsoft.com/office/officeart/2005/8/layout/hierarchy3"/>
    <dgm:cxn modelId="{E531D4E0-19F8-47E6-9F1D-CFBA5EA74CA0}" type="presParOf" srcId="{E7A7169E-F49A-47AA-97B5-2AFFEEB71341}" destId="{02B64E7B-840A-4990-884F-E2BF44CD54F3}" srcOrd="1" destOrd="0" presId="urn:microsoft.com/office/officeart/2005/8/layout/hierarchy3"/>
    <dgm:cxn modelId="{9B1A8183-08E3-429C-90BE-A3FEAA9D68EF}" type="presParOf" srcId="{E7A7169E-F49A-47AA-97B5-2AFFEEB71341}" destId="{5751C6B7-00EE-45F4-BFAD-8DD676C0C817}" srcOrd="2" destOrd="0" presId="urn:microsoft.com/office/officeart/2005/8/layout/hierarchy3"/>
    <dgm:cxn modelId="{88AC140E-C787-416E-A5BE-4F89EE6BCCA2}" type="presParOf" srcId="{E7A7169E-F49A-47AA-97B5-2AFFEEB71341}" destId="{BAA0EF38-38F8-4F84-9DE1-91F7185BDC64}" srcOrd="3" destOrd="0" presId="urn:microsoft.com/office/officeart/2005/8/layout/hierarchy3"/>
    <dgm:cxn modelId="{105DE897-AFCC-457C-B313-B2FB3F9BF920}" type="presParOf" srcId="{E7A7169E-F49A-47AA-97B5-2AFFEEB71341}" destId="{4546C0FF-4F64-417C-BBF6-DA41F4F17E1E}" srcOrd="4" destOrd="0" presId="urn:microsoft.com/office/officeart/2005/8/layout/hierarchy3"/>
    <dgm:cxn modelId="{00386FBA-799B-4A25-9227-A1B1D03004B1}" type="presParOf" srcId="{E7A7169E-F49A-47AA-97B5-2AFFEEB71341}" destId="{A37549B8-7013-4E2A-B0AF-F8D6CCBD5CC6}" srcOrd="5" destOrd="0" presId="urn:microsoft.com/office/officeart/2005/8/layout/hierarchy3"/>
    <dgm:cxn modelId="{82538AC2-ED87-4505-81A4-F268AC896C30}" type="presParOf" srcId="{C7B93274-5B46-432A-907D-D13DB833E4CA}" destId="{89D9EF69-F160-4C45-995D-77DEA3F639A8}" srcOrd="2" destOrd="0" presId="urn:microsoft.com/office/officeart/2005/8/layout/hierarchy3"/>
    <dgm:cxn modelId="{CFD82B1A-8342-4035-99A2-16E738B88A14}" type="presParOf" srcId="{89D9EF69-F160-4C45-995D-77DEA3F639A8}" destId="{3F3A9856-0B01-4174-B70E-BD5AAD8E4B64}" srcOrd="0" destOrd="0" presId="urn:microsoft.com/office/officeart/2005/8/layout/hierarchy3"/>
    <dgm:cxn modelId="{7037DEBC-E535-4C82-A72A-199C61EB70F8}" type="presParOf" srcId="{3F3A9856-0B01-4174-B70E-BD5AAD8E4B64}" destId="{30A38A74-75D8-44B9-9640-7E88BA2F5DB9}" srcOrd="0" destOrd="0" presId="urn:microsoft.com/office/officeart/2005/8/layout/hierarchy3"/>
    <dgm:cxn modelId="{B71D048C-53F7-4BE2-8AC1-9A3FCAEA0EA1}" type="presParOf" srcId="{3F3A9856-0B01-4174-B70E-BD5AAD8E4B64}" destId="{CB958F40-FD65-47D2-A491-1B74A480D056}" srcOrd="1" destOrd="0" presId="urn:microsoft.com/office/officeart/2005/8/layout/hierarchy3"/>
    <dgm:cxn modelId="{714BA510-142A-4A8E-B222-D9BD5C945892}" type="presParOf" srcId="{89D9EF69-F160-4C45-995D-77DEA3F639A8}" destId="{114CF894-8B3D-475D-9520-01C6EA25C496}" srcOrd="1" destOrd="0" presId="urn:microsoft.com/office/officeart/2005/8/layout/hierarchy3"/>
    <dgm:cxn modelId="{34ED617B-38A7-4393-9627-91B89430F5FD}" type="presParOf" srcId="{114CF894-8B3D-475D-9520-01C6EA25C496}" destId="{541A1D66-9B85-46BB-87FC-AB189B23BF0B}" srcOrd="0" destOrd="0" presId="urn:microsoft.com/office/officeart/2005/8/layout/hierarchy3"/>
    <dgm:cxn modelId="{D2403464-02FB-4D14-9C8A-B580665CB005}" type="presParOf" srcId="{114CF894-8B3D-475D-9520-01C6EA25C496}" destId="{6C17BDCB-D6DB-4C6A-BE89-C3C0A1371FF2}" srcOrd="1" destOrd="0" presId="urn:microsoft.com/office/officeart/2005/8/layout/hierarchy3"/>
    <dgm:cxn modelId="{D81A4436-7B91-439E-B8BC-77264D8D6452}" type="presParOf" srcId="{114CF894-8B3D-475D-9520-01C6EA25C496}" destId="{4F438354-66A5-4871-B74B-1E863618A034}" srcOrd="2" destOrd="0" presId="urn:microsoft.com/office/officeart/2005/8/layout/hierarchy3"/>
    <dgm:cxn modelId="{5142A9CE-5BB4-4A1B-9A52-E765A1B7C4F3}" type="presParOf" srcId="{114CF894-8B3D-475D-9520-01C6EA25C496}" destId="{35DE42C5-8F76-483B-9DCF-16D9B04C563A}" srcOrd="3" destOrd="0" presId="urn:microsoft.com/office/officeart/2005/8/layout/hierarchy3"/>
    <dgm:cxn modelId="{5516FADD-F5D5-4799-9320-8C379FBDD2D2}" type="presParOf" srcId="{114CF894-8B3D-475D-9520-01C6EA25C496}" destId="{C7623F22-AE59-42B2-86FF-D94C6AC7965D}" srcOrd="4" destOrd="0" presId="urn:microsoft.com/office/officeart/2005/8/layout/hierarchy3"/>
    <dgm:cxn modelId="{6FCAB653-20C4-4549-ACD5-A83D049D3445}" type="presParOf" srcId="{114CF894-8B3D-475D-9520-01C6EA25C496}" destId="{28465F6F-F49E-4DB6-B4C5-DC0153A4FB16}" srcOrd="5" destOrd="0" presId="urn:microsoft.com/office/officeart/2005/8/layout/hierarchy3"/>
    <dgm:cxn modelId="{D91A69BA-1FA6-4F7F-8A2E-54BC58D2382D}" type="presParOf" srcId="{C7B93274-5B46-432A-907D-D13DB833E4CA}" destId="{D8391807-CA57-455C-86D5-C50D9D4670E3}" srcOrd="3" destOrd="0" presId="urn:microsoft.com/office/officeart/2005/8/layout/hierarchy3"/>
    <dgm:cxn modelId="{41F9992F-B239-4FA4-9858-5ACB06EE1D72}" type="presParOf" srcId="{D8391807-CA57-455C-86D5-C50D9D4670E3}" destId="{EE21FC3B-9F67-4349-9050-D113A9E1F4D6}" srcOrd="0" destOrd="0" presId="urn:microsoft.com/office/officeart/2005/8/layout/hierarchy3"/>
    <dgm:cxn modelId="{97D21C07-23D8-48CE-A3E3-F368E6978C1B}" type="presParOf" srcId="{EE21FC3B-9F67-4349-9050-D113A9E1F4D6}" destId="{508C44C1-6036-4824-92C6-44B835162434}" srcOrd="0" destOrd="0" presId="urn:microsoft.com/office/officeart/2005/8/layout/hierarchy3"/>
    <dgm:cxn modelId="{9C3B5083-6F50-4514-88BA-2BBDBA9D8E80}" type="presParOf" srcId="{EE21FC3B-9F67-4349-9050-D113A9E1F4D6}" destId="{3905DB4F-C171-47AB-85FD-1AA2A961290A}" srcOrd="1" destOrd="0" presId="urn:microsoft.com/office/officeart/2005/8/layout/hierarchy3"/>
    <dgm:cxn modelId="{D5AAA10F-E044-436E-BAB5-CD7DC7F04CDB}" type="presParOf" srcId="{D8391807-CA57-455C-86D5-C50D9D4670E3}" destId="{B77187A4-E87E-4451-8488-884ADEF358B9}" srcOrd="1" destOrd="0" presId="urn:microsoft.com/office/officeart/2005/8/layout/hierarchy3"/>
    <dgm:cxn modelId="{4964DC68-526B-4527-AE69-80BD3EEB1A69}" type="presParOf" srcId="{B77187A4-E87E-4451-8488-884ADEF358B9}" destId="{A571C4E1-2571-47FE-86F3-B369E845E99A}" srcOrd="0" destOrd="0" presId="urn:microsoft.com/office/officeart/2005/8/layout/hierarchy3"/>
    <dgm:cxn modelId="{BC6CD45B-D1D1-4B7A-AB49-0E8A57314F62}" type="presParOf" srcId="{B77187A4-E87E-4451-8488-884ADEF358B9}" destId="{1BF9310F-576D-4D92-B520-4444A9FD5811}" srcOrd="1" destOrd="0" presId="urn:microsoft.com/office/officeart/2005/8/layout/hierarchy3"/>
    <dgm:cxn modelId="{39C26367-4DBA-4A5D-970D-FA90BA38604A}" type="presParOf" srcId="{B77187A4-E87E-4451-8488-884ADEF358B9}" destId="{429262EE-6836-445E-8F3F-4527894AD451}" srcOrd="2" destOrd="0" presId="urn:microsoft.com/office/officeart/2005/8/layout/hierarchy3"/>
    <dgm:cxn modelId="{6CE796F4-47FB-4833-B62D-746EFE8A448C}" type="presParOf" srcId="{B77187A4-E87E-4451-8488-884ADEF358B9}" destId="{0904EF49-FB70-4EE3-9482-70F63D25A49C}" srcOrd="3" destOrd="0" presId="urn:microsoft.com/office/officeart/2005/8/layout/hierarchy3"/>
    <dgm:cxn modelId="{803EE850-9701-4F6C-A0EE-8306428B6D9C}" type="presParOf" srcId="{B77187A4-E87E-4451-8488-884ADEF358B9}" destId="{E99EB5E7-511A-464E-973A-001B27A3BD1D}" srcOrd="4" destOrd="0" presId="urn:microsoft.com/office/officeart/2005/8/layout/hierarchy3"/>
    <dgm:cxn modelId="{8065280F-6A7E-4AAB-AC66-D27070695AB5}" type="presParOf" srcId="{B77187A4-E87E-4451-8488-884ADEF358B9}" destId="{9CF5249D-3791-4411-B578-9682DB8C1A19}" srcOrd="5" destOrd="0" presId="urn:microsoft.com/office/officeart/2005/8/layout/hierarchy3"/>
    <dgm:cxn modelId="{3D38155A-8D41-4C22-899B-0FFA96F15CA4}" type="presParOf" srcId="{C7B93274-5B46-432A-907D-D13DB833E4CA}" destId="{B833B13D-D4BA-4BE8-9DA2-B16986B8D02B}" srcOrd="4" destOrd="0" presId="urn:microsoft.com/office/officeart/2005/8/layout/hierarchy3"/>
    <dgm:cxn modelId="{9F30B852-C25D-48D5-A1C8-80C9CE4DCDB0}" type="presParOf" srcId="{B833B13D-D4BA-4BE8-9DA2-B16986B8D02B}" destId="{1F004140-2034-4F0D-83DE-B9AD85E413C4}" srcOrd="0" destOrd="0" presId="urn:microsoft.com/office/officeart/2005/8/layout/hierarchy3"/>
    <dgm:cxn modelId="{89D0DCB1-AEEB-4F87-94F1-504A74C91836}" type="presParOf" srcId="{1F004140-2034-4F0D-83DE-B9AD85E413C4}" destId="{9DEE627D-9665-4AEF-AD13-5BA449A5FB92}" srcOrd="0" destOrd="0" presId="urn:microsoft.com/office/officeart/2005/8/layout/hierarchy3"/>
    <dgm:cxn modelId="{C5EE5AF2-5B86-4852-B72E-0DB7508CFB8C}" type="presParOf" srcId="{1F004140-2034-4F0D-83DE-B9AD85E413C4}" destId="{9F53BE79-9BA6-499F-8F3F-042DFD246C93}" srcOrd="1" destOrd="0" presId="urn:microsoft.com/office/officeart/2005/8/layout/hierarchy3"/>
    <dgm:cxn modelId="{0E42DAB4-45D4-4485-A24F-7B9D14900043}" type="presParOf" srcId="{B833B13D-D4BA-4BE8-9DA2-B16986B8D02B}" destId="{399C44E4-D941-413D-9087-F10AB4295E97}" srcOrd="1" destOrd="0" presId="urn:microsoft.com/office/officeart/2005/8/layout/hierarchy3"/>
    <dgm:cxn modelId="{7E1F421C-8725-4D66-832C-97445D84D2E4}" type="presParOf" srcId="{399C44E4-D941-413D-9087-F10AB4295E97}" destId="{34103EB6-E304-4145-A297-6292D4A14F55}" srcOrd="0" destOrd="0" presId="urn:microsoft.com/office/officeart/2005/8/layout/hierarchy3"/>
    <dgm:cxn modelId="{A91653C4-169F-4961-B4DF-B1AB0F58A642}" type="presParOf" srcId="{399C44E4-D941-413D-9087-F10AB4295E97}" destId="{8185FB33-C6E3-435B-AFE3-AD53A891321C}" srcOrd="1" destOrd="0" presId="urn:microsoft.com/office/officeart/2005/8/layout/hierarchy3"/>
    <dgm:cxn modelId="{0F77CC01-6133-4471-A406-AEDA89A6E10E}" type="presParOf" srcId="{399C44E4-D941-413D-9087-F10AB4295E97}" destId="{5A778C12-0131-46A2-B087-0B3BAD7130FA}" srcOrd="2" destOrd="0" presId="urn:microsoft.com/office/officeart/2005/8/layout/hierarchy3"/>
    <dgm:cxn modelId="{49284603-DDA8-4B3B-8371-1EC89679A37E}" type="presParOf" srcId="{399C44E4-D941-413D-9087-F10AB4295E97}" destId="{3E5F8A92-4148-4DDB-961F-5B6E782DEA06}" srcOrd="3" destOrd="0" presId="urn:microsoft.com/office/officeart/2005/8/layout/hierarchy3"/>
    <dgm:cxn modelId="{3B58936C-7E6E-4FE3-A813-32C7A4E0DF29}" type="presParOf" srcId="{399C44E4-D941-413D-9087-F10AB4295E97}" destId="{37186030-312E-47D5-883E-976A62D56209}" srcOrd="4" destOrd="0" presId="urn:microsoft.com/office/officeart/2005/8/layout/hierarchy3"/>
    <dgm:cxn modelId="{2DBF24D6-E716-470A-A7C9-F904596F16E5}" type="presParOf" srcId="{399C44E4-D941-413D-9087-F10AB4295E97}" destId="{574C1404-928E-4774-8C8A-DB9A9E3B7134}" srcOrd="5" destOrd="0" presId="urn:microsoft.com/office/officeart/2005/8/layout/hierarchy3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BF1F2-A747-4722-B83C-F67BEB374F12}">
      <dsp:nvSpPr>
        <dsp:cNvPr id="0" name=""/>
        <dsp:cNvSpPr/>
      </dsp:nvSpPr>
      <dsp:spPr>
        <a:xfrm>
          <a:off x="0" y="215492"/>
          <a:ext cx="1471507" cy="44984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Тип застройки</a:t>
          </a:r>
        </a:p>
      </dsp:txBody>
      <dsp:txXfrm>
        <a:off x="13176" y="228668"/>
        <a:ext cx="1445155" cy="423493"/>
      </dsp:txXfrm>
    </dsp:sp>
    <dsp:sp modelId="{273A9F5C-EF07-4316-9FA9-C8676A2A5F58}">
      <dsp:nvSpPr>
        <dsp:cNvPr id="0" name=""/>
        <dsp:cNvSpPr/>
      </dsp:nvSpPr>
      <dsp:spPr>
        <a:xfrm>
          <a:off x="147150" y="665337"/>
          <a:ext cx="129516" cy="375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75"/>
              </a:lnTo>
              <a:lnTo>
                <a:pt x="129516" y="375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2EEBD-37AB-421D-8068-DF9B044EAE83}">
      <dsp:nvSpPr>
        <dsp:cNvPr id="0" name=""/>
        <dsp:cNvSpPr/>
      </dsp:nvSpPr>
      <dsp:spPr>
        <a:xfrm>
          <a:off x="276667" y="789499"/>
          <a:ext cx="2547931" cy="502828"/>
        </a:xfrm>
        <a:prstGeom prst="roundRect">
          <a:avLst>
            <a:gd name="adj" fmla="val 10000"/>
          </a:avLst>
        </a:prstGeom>
        <a:solidFill>
          <a:srgbClr val="E0EACC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Жилые здания</a:t>
          </a:r>
        </a:p>
      </dsp:txBody>
      <dsp:txXfrm>
        <a:off x="291394" y="804226"/>
        <a:ext cx="2518477" cy="473374"/>
      </dsp:txXfrm>
    </dsp:sp>
    <dsp:sp modelId="{F5A6EE1C-A632-4101-846E-AC6D8D8D7392}">
      <dsp:nvSpPr>
        <dsp:cNvPr id="0" name=""/>
        <dsp:cNvSpPr/>
      </dsp:nvSpPr>
      <dsp:spPr>
        <a:xfrm>
          <a:off x="147150" y="665337"/>
          <a:ext cx="129516" cy="972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084"/>
              </a:lnTo>
              <a:lnTo>
                <a:pt x="129516" y="972084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6EC03-D484-4020-9C8F-406DD22DA3A7}">
      <dsp:nvSpPr>
        <dsp:cNvPr id="0" name=""/>
        <dsp:cNvSpPr/>
      </dsp:nvSpPr>
      <dsp:spPr>
        <a:xfrm>
          <a:off x="276667" y="1412499"/>
          <a:ext cx="2537897" cy="449845"/>
        </a:xfrm>
        <a:prstGeom prst="roundRect">
          <a:avLst>
            <a:gd name="adj" fmla="val 10000"/>
          </a:avLst>
        </a:prstGeom>
        <a:solidFill>
          <a:srgbClr val="E0EACC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Общественно-деловая застройка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89843" y="1425675"/>
        <a:ext cx="2511545" cy="423493"/>
      </dsp:txXfrm>
    </dsp:sp>
    <dsp:sp modelId="{55C2C5D3-AE54-4937-A895-3F6B5084C3D4}">
      <dsp:nvSpPr>
        <dsp:cNvPr id="0" name=""/>
        <dsp:cNvSpPr/>
      </dsp:nvSpPr>
      <dsp:spPr>
        <a:xfrm>
          <a:off x="147150" y="665337"/>
          <a:ext cx="151468" cy="1533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509"/>
              </a:lnTo>
              <a:lnTo>
                <a:pt x="151468" y="1533509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6FE27-1F0A-4CB7-B4F5-FFAB2D0145D1}">
      <dsp:nvSpPr>
        <dsp:cNvPr id="0" name=""/>
        <dsp:cNvSpPr/>
      </dsp:nvSpPr>
      <dsp:spPr>
        <a:xfrm>
          <a:off x="298619" y="1973923"/>
          <a:ext cx="2489847" cy="449845"/>
        </a:xfrm>
        <a:prstGeom prst="roundRect">
          <a:avLst>
            <a:gd name="adj" fmla="val 10000"/>
          </a:avLst>
        </a:prstGeom>
        <a:solidFill>
          <a:srgbClr val="E0EACC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Всего</a:t>
          </a:r>
        </a:p>
      </dsp:txBody>
      <dsp:txXfrm>
        <a:off x="311795" y="1987099"/>
        <a:ext cx="2463495" cy="423493"/>
      </dsp:txXfrm>
    </dsp:sp>
    <dsp:sp modelId="{AE3CFC28-B5DC-41AC-9B3A-4256FF74329E}">
      <dsp:nvSpPr>
        <dsp:cNvPr id="0" name=""/>
        <dsp:cNvSpPr/>
      </dsp:nvSpPr>
      <dsp:spPr>
        <a:xfrm>
          <a:off x="2845390" y="183557"/>
          <a:ext cx="1130416" cy="555801"/>
        </a:xfrm>
        <a:prstGeom prst="roundRect">
          <a:avLst>
            <a:gd name="adj" fmla="val 10000"/>
          </a:avLst>
        </a:prstGeom>
        <a:solidFill>
          <a:srgbClr val="0072C5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bg1"/>
              </a:solidFill>
            </a:rPr>
            <a:t>2021-2027 гг.</a:t>
          </a:r>
        </a:p>
      </dsp:txBody>
      <dsp:txXfrm>
        <a:off x="2861669" y="199836"/>
        <a:ext cx="1097858" cy="523243"/>
      </dsp:txXfrm>
    </dsp:sp>
    <dsp:sp modelId="{09ABC33D-69AE-4676-987B-07BFBCC0D27D}">
      <dsp:nvSpPr>
        <dsp:cNvPr id="0" name=""/>
        <dsp:cNvSpPr/>
      </dsp:nvSpPr>
      <dsp:spPr>
        <a:xfrm>
          <a:off x="2958431" y="739359"/>
          <a:ext cx="113041" cy="33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4"/>
              </a:lnTo>
              <a:lnTo>
                <a:pt x="113041" y="337384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64E7B-840A-4990-884F-E2BF44CD54F3}">
      <dsp:nvSpPr>
        <dsp:cNvPr id="0" name=""/>
        <dsp:cNvSpPr/>
      </dsp:nvSpPr>
      <dsp:spPr>
        <a:xfrm>
          <a:off x="3071473" y="851820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+mn-lt"/>
            </a:rPr>
            <a:t>2,923</a:t>
          </a:r>
        </a:p>
      </dsp:txBody>
      <dsp:txXfrm>
        <a:off x="3084649" y="864996"/>
        <a:ext cx="693400" cy="423493"/>
      </dsp:txXfrm>
    </dsp:sp>
    <dsp:sp modelId="{5751C6B7-00EE-45F4-BFAD-8DD676C0C817}">
      <dsp:nvSpPr>
        <dsp:cNvPr id="0" name=""/>
        <dsp:cNvSpPr/>
      </dsp:nvSpPr>
      <dsp:spPr>
        <a:xfrm>
          <a:off x="2958431" y="739359"/>
          <a:ext cx="113041" cy="899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690"/>
              </a:lnTo>
              <a:lnTo>
                <a:pt x="113041" y="899690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0EF38-38F8-4F84-9DE1-91F7185BDC64}">
      <dsp:nvSpPr>
        <dsp:cNvPr id="0" name=""/>
        <dsp:cNvSpPr/>
      </dsp:nvSpPr>
      <dsp:spPr>
        <a:xfrm>
          <a:off x="3071473" y="1414127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+mn-lt"/>
            </a:rPr>
            <a:t>0,422</a:t>
          </a:r>
        </a:p>
      </dsp:txBody>
      <dsp:txXfrm>
        <a:off x="3084649" y="1427303"/>
        <a:ext cx="693400" cy="423493"/>
      </dsp:txXfrm>
    </dsp:sp>
    <dsp:sp modelId="{4546C0FF-4F64-417C-BBF6-DA41F4F17E1E}">
      <dsp:nvSpPr>
        <dsp:cNvPr id="0" name=""/>
        <dsp:cNvSpPr/>
      </dsp:nvSpPr>
      <dsp:spPr>
        <a:xfrm>
          <a:off x="2958431" y="739359"/>
          <a:ext cx="113041" cy="146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997"/>
              </a:lnTo>
              <a:lnTo>
                <a:pt x="113041" y="1461997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549B8-7013-4E2A-B0AF-F8D6CCBD5CC6}">
      <dsp:nvSpPr>
        <dsp:cNvPr id="0" name=""/>
        <dsp:cNvSpPr/>
      </dsp:nvSpPr>
      <dsp:spPr>
        <a:xfrm>
          <a:off x="3071473" y="1976434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+mn-lt"/>
            </a:rPr>
            <a:t>3,143</a:t>
          </a:r>
        </a:p>
      </dsp:txBody>
      <dsp:txXfrm>
        <a:off x="3084649" y="1989610"/>
        <a:ext cx="693400" cy="423493"/>
      </dsp:txXfrm>
    </dsp:sp>
    <dsp:sp modelId="{30A38A74-75D8-44B9-9640-7E88BA2F5DB9}">
      <dsp:nvSpPr>
        <dsp:cNvPr id="0" name=""/>
        <dsp:cNvSpPr/>
      </dsp:nvSpPr>
      <dsp:spPr>
        <a:xfrm>
          <a:off x="4200729" y="183557"/>
          <a:ext cx="1130416" cy="555801"/>
        </a:xfrm>
        <a:prstGeom prst="roundRect">
          <a:avLst>
            <a:gd name="adj" fmla="val 10000"/>
          </a:avLst>
        </a:prstGeom>
        <a:solidFill>
          <a:srgbClr val="0072C5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bg1"/>
              </a:solidFill>
            </a:rPr>
            <a:t>2027-2032 гг.</a:t>
          </a:r>
        </a:p>
      </dsp:txBody>
      <dsp:txXfrm>
        <a:off x="4217008" y="199836"/>
        <a:ext cx="1097858" cy="523243"/>
      </dsp:txXfrm>
    </dsp:sp>
    <dsp:sp modelId="{541A1D66-9B85-46BB-87FC-AB189B23BF0B}">
      <dsp:nvSpPr>
        <dsp:cNvPr id="0" name=""/>
        <dsp:cNvSpPr/>
      </dsp:nvSpPr>
      <dsp:spPr>
        <a:xfrm>
          <a:off x="4313770" y="739359"/>
          <a:ext cx="113041" cy="33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4"/>
              </a:lnTo>
              <a:lnTo>
                <a:pt x="113041" y="337384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7BDCB-D6DB-4C6A-BE89-C3C0A1371FF2}">
      <dsp:nvSpPr>
        <dsp:cNvPr id="0" name=""/>
        <dsp:cNvSpPr/>
      </dsp:nvSpPr>
      <dsp:spPr>
        <a:xfrm>
          <a:off x="4426812" y="851820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3,142</a:t>
          </a:r>
        </a:p>
      </dsp:txBody>
      <dsp:txXfrm>
        <a:off x="4439988" y="864996"/>
        <a:ext cx="693400" cy="423493"/>
      </dsp:txXfrm>
    </dsp:sp>
    <dsp:sp modelId="{4F438354-66A5-4871-B74B-1E863618A034}">
      <dsp:nvSpPr>
        <dsp:cNvPr id="0" name=""/>
        <dsp:cNvSpPr/>
      </dsp:nvSpPr>
      <dsp:spPr>
        <a:xfrm>
          <a:off x="4313770" y="739359"/>
          <a:ext cx="113041" cy="899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690"/>
              </a:lnTo>
              <a:lnTo>
                <a:pt x="113041" y="899690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E42C5-8F76-483B-9DCF-16D9B04C563A}">
      <dsp:nvSpPr>
        <dsp:cNvPr id="0" name=""/>
        <dsp:cNvSpPr/>
      </dsp:nvSpPr>
      <dsp:spPr>
        <a:xfrm>
          <a:off x="4426812" y="1414127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0,576</a:t>
          </a:r>
        </a:p>
      </dsp:txBody>
      <dsp:txXfrm>
        <a:off x="4439988" y="1427303"/>
        <a:ext cx="693400" cy="423493"/>
      </dsp:txXfrm>
    </dsp:sp>
    <dsp:sp modelId="{C7623F22-AE59-42B2-86FF-D94C6AC7965D}">
      <dsp:nvSpPr>
        <dsp:cNvPr id="0" name=""/>
        <dsp:cNvSpPr/>
      </dsp:nvSpPr>
      <dsp:spPr>
        <a:xfrm>
          <a:off x="4313770" y="739359"/>
          <a:ext cx="113041" cy="146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997"/>
              </a:lnTo>
              <a:lnTo>
                <a:pt x="113041" y="1461997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65F6F-F49E-4DB6-B4C5-DC0153A4FB16}">
      <dsp:nvSpPr>
        <dsp:cNvPr id="0" name=""/>
        <dsp:cNvSpPr/>
      </dsp:nvSpPr>
      <dsp:spPr>
        <a:xfrm>
          <a:off x="4426812" y="1976434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3,214</a:t>
          </a:r>
        </a:p>
      </dsp:txBody>
      <dsp:txXfrm>
        <a:off x="4439988" y="1989610"/>
        <a:ext cx="693400" cy="423493"/>
      </dsp:txXfrm>
    </dsp:sp>
    <dsp:sp modelId="{508C44C1-6036-4824-92C6-44B835162434}">
      <dsp:nvSpPr>
        <dsp:cNvPr id="0" name=""/>
        <dsp:cNvSpPr/>
      </dsp:nvSpPr>
      <dsp:spPr>
        <a:xfrm>
          <a:off x="5556068" y="183557"/>
          <a:ext cx="1130416" cy="555801"/>
        </a:xfrm>
        <a:prstGeom prst="roundRect">
          <a:avLst>
            <a:gd name="adj" fmla="val 10000"/>
          </a:avLst>
        </a:prstGeom>
        <a:solidFill>
          <a:srgbClr val="0072C5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bg1"/>
              </a:solidFill>
            </a:rPr>
            <a:t>2032-2037 гг.</a:t>
          </a:r>
        </a:p>
      </dsp:txBody>
      <dsp:txXfrm>
        <a:off x="5572347" y="199836"/>
        <a:ext cx="1097858" cy="523243"/>
      </dsp:txXfrm>
    </dsp:sp>
    <dsp:sp modelId="{A571C4E1-2571-47FE-86F3-B369E845E99A}">
      <dsp:nvSpPr>
        <dsp:cNvPr id="0" name=""/>
        <dsp:cNvSpPr/>
      </dsp:nvSpPr>
      <dsp:spPr>
        <a:xfrm>
          <a:off x="5669109" y="739359"/>
          <a:ext cx="113041" cy="33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4"/>
              </a:lnTo>
              <a:lnTo>
                <a:pt x="113041" y="337384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310F-576D-4D92-B520-4444A9FD5811}">
      <dsp:nvSpPr>
        <dsp:cNvPr id="0" name=""/>
        <dsp:cNvSpPr/>
      </dsp:nvSpPr>
      <dsp:spPr>
        <a:xfrm>
          <a:off x="5782151" y="851820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2,956</a:t>
          </a:r>
        </a:p>
      </dsp:txBody>
      <dsp:txXfrm>
        <a:off x="5795327" y="864996"/>
        <a:ext cx="693400" cy="423493"/>
      </dsp:txXfrm>
    </dsp:sp>
    <dsp:sp modelId="{429262EE-6836-445E-8F3F-4527894AD451}">
      <dsp:nvSpPr>
        <dsp:cNvPr id="0" name=""/>
        <dsp:cNvSpPr/>
      </dsp:nvSpPr>
      <dsp:spPr>
        <a:xfrm>
          <a:off x="5669109" y="739359"/>
          <a:ext cx="113041" cy="899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690"/>
              </a:lnTo>
              <a:lnTo>
                <a:pt x="113041" y="899690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4EF49-FB70-4EE3-9482-70F63D25A49C}">
      <dsp:nvSpPr>
        <dsp:cNvPr id="0" name=""/>
        <dsp:cNvSpPr/>
      </dsp:nvSpPr>
      <dsp:spPr>
        <a:xfrm>
          <a:off x="5782151" y="1414127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0,827</a:t>
          </a:r>
        </a:p>
      </dsp:txBody>
      <dsp:txXfrm>
        <a:off x="5795327" y="1427303"/>
        <a:ext cx="693400" cy="423493"/>
      </dsp:txXfrm>
    </dsp:sp>
    <dsp:sp modelId="{E99EB5E7-511A-464E-973A-001B27A3BD1D}">
      <dsp:nvSpPr>
        <dsp:cNvPr id="0" name=""/>
        <dsp:cNvSpPr/>
      </dsp:nvSpPr>
      <dsp:spPr>
        <a:xfrm>
          <a:off x="5669109" y="739359"/>
          <a:ext cx="113041" cy="146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997"/>
              </a:lnTo>
              <a:lnTo>
                <a:pt x="113041" y="1461997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249D-3791-4411-B578-9682DB8C1A19}">
      <dsp:nvSpPr>
        <dsp:cNvPr id="0" name=""/>
        <dsp:cNvSpPr/>
      </dsp:nvSpPr>
      <dsp:spPr>
        <a:xfrm>
          <a:off x="5782151" y="1976434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3,784</a:t>
          </a:r>
        </a:p>
      </dsp:txBody>
      <dsp:txXfrm>
        <a:off x="5795327" y="1989610"/>
        <a:ext cx="693400" cy="423493"/>
      </dsp:txXfrm>
    </dsp:sp>
    <dsp:sp modelId="{9DEE627D-9665-4AEF-AD13-5BA449A5FB92}">
      <dsp:nvSpPr>
        <dsp:cNvPr id="0" name=""/>
        <dsp:cNvSpPr/>
      </dsp:nvSpPr>
      <dsp:spPr>
        <a:xfrm>
          <a:off x="6911407" y="183557"/>
          <a:ext cx="1130416" cy="555801"/>
        </a:xfrm>
        <a:prstGeom prst="roundRect">
          <a:avLst>
            <a:gd name="adj" fmla="val 10000"/>
          </a:avLst>
        </a:prstGeom>
        <a:solidFill>
          <a:srgbClr val="0072C5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2021-2037 гг.</a:t>
          </a:r>
        </a:p>
      </dsp:txBody>
      <dsp:txXfrm>
        <a:off x="6927686" y="199836"/>
        <a:ext cx="1097858" cy="523243"/>
      </dsp:txXfrm>
    </dsp:sp>
    <dsp:sp modelId="{34103EB6-E304-4145-A297-6292D4A14F55}">
      <dsp:nvSpPr>
        <dsp:cNvPr id="0" name=""/>
        <dsp:cNvSpPr/>
      </dsp:nvSpPr>
      <dsp:spPr>
        <a:xfrm>
          <a:off x="7024449" y="739359"/>
          <a:ext cx="113041" cy="33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4"/>
              </a:lnTo>
              <a:lnTo>
                <a:pt x="113041" y="337384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5FB33-C6E3-435B-AFE3-AD53A891321C}">
      <dsp:nvSpPr>
        <dsp:cNvPr id="0" name=""/>
        <dsp:cNvSpPr/>
      </dsp:nvSpPr>
      <dsp:spPr>
        <a:xfrm>
          <a:off x="7137490" y="851820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9,021</a:t>
          </a:r>
        </a:p>
      </dsp:txBody>
      <dsp:txXfrm>
        <a:off x="7150666" y="864996"/>
        <a:ext cx="693400" cy="423493"/>
      </dsp:txXfrm>
    </dsp:sp>
    <dsp:sp modelId="{5A778C12-0131-46A2-B087-0B3BAD7130FA}">
      <dsp:nvSpPr>
        <dsp:cNvPr id="0" name=""/>
        <dsp:cNvSpPr/>
      </dsp:nvSpPr>
      <dsp:spPr>
        <a:xfrm>
          <a:off x="7024449" y="739359"/>
          <a:ext cx="107765" cy="90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380"/>
              </a:lnTo>
              <a:lnTo>
                <a:pt x="107765" y="909380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F8A92-4148-4DDB-961F-5B6E782DEA06}">
      <dsp:nvSpPr>
        <dsp:cNvPr id="0" name=""/>
        <dsp:cNvSpPr/>
      </dsp:nvSpPr>
      <dsp:spPr>
        <a:xfrm>
          <a:off x="7132214" y="1423817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1,870</a:t>
          </a:r>
        </a:p>
      </dsp:txBody>
      <dsp:txXfrm>
        <a:off x="7145390" y="1436993"/>
        <a:ext cx="693400" cy="423493"/>
      </dsp:txXfrm>
    </dsp:sp>
    <dsp:sp modelId="{37186030-312E-47D5-883E-976A62D56209}">
      <dsp:nvSpPr>
        <dsp:cNvPr id="0" name=""/>
        <dsp:cNvSpPr/>
      </dsp:nvSpPr>
      <dsp:spPr>
        <a:xfrm>
          <a:off x="7024449" y="739359"/>
          <a:ext cx="113041" cy="146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997"/>
              </a:lnTo>
              <a:lnTo>
                <a:pt x="113041" y="1461997"/>
              </a:lnTo>
            </a:path>
          </a:pathLst>
        </a:custGeom>
        <a:noFill/>
        <a:ln w="12700" cap="flat" cmpd="sng" algn="ctr">
          <a:solidFill>
            <a:srgbClr val="0072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C1404-928E-4774-8C8A-DB9A9E3B7134}">
      <dsp:nvSpPr>
        <dsp:cNvPr id="0" name=""/>
        <dsp:cNvSpPr/>
      </dsp:nvSpPr>
      <dsp:spPr>
        <a:xfrm>
          <a:off x="7137490" y="1976434"/>
          <a:ext cx="719752" cy="449845"/>
        </a:xfrm>
        <a:prstGeom prst="roundRect">
          <a:avLst>
            <a:gd name="adj" fmla="val 10000"/>
          </a:avLst>
        </a:prstGeom>
        <a:solidFill>
          <a:srgbClr val="98B3D4"/>
        </a:solidFill>
        <a:ln w="12700" cap="flat" cmpd="sng" algn="ctr">
          <a:solidFill>
            <a:srgbClr val="0072C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10,141</a:t>
          </a:r>
        </a:p>
      </dsp:txBody>
      <dsp:txXfrm>
        <a:off x="7150666" y="1989610"/>
        <a:ext cx="693400" cy="423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85EC-4B23-4EEF-9315-DFE23007137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8A75-AFB2-46B6-B97F-48FF4BF9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43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Добрый вечер, 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Уважаемые жители и участники собрания публичных слушаний!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92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Финансовые потребности мероприятия Схемы теплоснабжения</a:t>
            </a:r>
            <a:r>
              <a:rPr lang="ru-RU" baseline="0" dirty="0"/>
              <a:t> суммарно составляют 19,6 млрд руб. (32,23 млрд руб.)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16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Определены ценовые (тарифные) последствия </a:t>
            </a:r>
            <a:r>
              <a:rPr lang="ru-RU" baseline="0" dirty="0"/>
              <a:t>АО «Тулатеплосеть» в результате реализации мероприятий, предусмотренными настоящей Схемой теплоснабжения.</a:t>
            </a:r>
          </a:p>
          <a:p>
            <a:endParaRPr lang="ru-RU" baseline="0" dirty="0"/>
          </a:p>
          <a:p>
            <a:r>
              <a:rPr lang="ru-RU" baseline="0" dirty="0"/>
              <a:t>На слайде видно, что в первые годы реализации мероприятий скорость роста тарифа составит 4-9 %% в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18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актуализации Схемы теплоснабжения были учтены сведения, предоставленные теплоснабжающими организациями для уточнения границ и состава систем теплоснабжения в зоне их деятельности. </a:t>
            </a:r>
          </a:p>
          <a:p>
            <a:r>
              <a:rPr lang="ru-RU" dirty="0"/>
              <a:t>Был выполнен сравнительный анализ описаний границ систем теплоснабжений Реестра систем теплоснабжения и утвержденных единых теплоснабжающих организаций муниципального образования «Город Тула» и Электронной модели системы теплоснабжения муниципального образования «Город Тула» с целью синхронизации описаний Реестра и Электронной модели. </a:t>
            </a:r>
          </a:p>
          <a:p>
            <a:r>
              <a:rPr lang="ru-RU" dirty="0"/>
              <a:t>При описании систем теплоснабжения и зон ЕТО выполнено объединение ряда систем котельных, работающих на общую сеть.</a:t>
            </a:r>
          </a:p>
          <a:p>
            <a:r>
              <a:rPr lang="ru-RU" dirty="0"/>
              <a:t>Границы систем теплоснабжения определены исключительно для источников тепловой энергии и теплопотребляющих установок, технологически соединенных тепловыми сетями, введенных в эксплуатацию в установленном порядке, по состоянию на дату представления настоящего проекта актуализированной схемы теплоснабжения.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126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95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соответствии с действующим законодательством - Федеральным законом № 190 «О теплоснабжении» и требованиями постановления Правительства РФ № 154 выполнена Актуализация схемы теплоснабжения муниципального образования город Тула на период до 2037 года, являющаяся основным базисным документом, в соответствии с которым будет развиваться теплосетевое хозяйство.</a:t>
            </a:r>
          </a:p>
          <a:p>
            <a:r>
              <a:rPr lang="ru-RU" dirty="0"/>
              <a:t>При этом определяются не только основные направления развития, но и судьба каждого теплоисточника и каждого участка теплопроводов.</a:t>
            </a:r>
          </a:p>
          <a:p>
            <a:r>
              <a:rPr lang="ru-RU" dirty="0"/>
              <a:t>Основная цель Схемы – обеспечить максимальную надежность теплоснабжения при минимально возможных затратах и минимальном воздействии на окружающую среду.</a:t>
            </a:r>
          </a:p>
          <a:p>
            <a:r>
              <a:rPr lang="ru-RU" dirty="0"/>
              <a:t>В основу Актуализации схемы теплоснабжения положена утверждённая приказом Минэнерго России «Схема теплоснабжения муниципального образования город Тула на период до 2035 года», а также собранные и систематизированные данные теплоснабжающих организаций, утвержденные муниципальные программы, проекты планировок отдельных территорий муниципального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72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При разработке Актуализированной схемы теплоснабжения муниципального образования города Тула до 2035 года,</a:t>
            </a:r>
            <a:r>
              <a:rPr lang="ru-RU" baseline="0" dirty="0"/>
              <a:t> на основе предоставленных исходных данных определено </a:t>
            </a:r>
            <a:r>
              <a:rPr lang="en-US" baseline="0" dirty="0"/>
              <a:t>79</a:t>
            </a:r>
            <a:r>
              <a:rPr lang="ru-RU" baseline="0" dirty="0"/>
              <a:t> теплоснабжающих организаций (ТСО) и </a:t>
            </a:r>
            <a:r>
              <a:rPr lang="en-US" baseline="0" dirty="0"/>
              <a:t>216</a:t>
            </a:r>
            <a:r>
              <a:rPr lang="ru-RU" baseline="0" dirty="0"/>
              <a:t> источников тепловой энергии (включая 2 ТЭЦ), отраженных в Главе 1 Томе 1. </a:t>
            </a:r>
            <a:endParaRPr lang="en-US" baseline="0" dirty="0"/>
          </a:p>
          <a:p>
            <a:pPr>
              <a:defRPr/>
            </a:pPr>
            <a:r>
              <a:rPr lang="ru-RU" baseline="0" dirty="0"/>
              <a:t>В свою очередь </a:t>
            </a:r>
            <a:r>
              <a:rPr lang="en-US" baseline="0" dirty="0"/>
              <a:t>79</a:t>
            </a:r>
            <a:r>
              <a:rPr lang="ru-RU" baseline="0" dirty="0"/>
              <a:t> ТСО делятся на ТСО с </a:t>
            </a:r>
            <a:r>
              <a:rPr lang="ru-RU" dirty="0"/>
              <a:t>государственным </a:t>
            </a:r>
            <a:r>
              <a:rPr lang="ru-RU" baseline="0" dirty="0"/>
              <a:t>регулированием цен (тарифов) на тепловую энергию и ТСО работающие на договорной основе с потребителями (нерегулируемый тариф на тепловую энергию</a:t>
            </a:r>
            <a:r>
              <a:rPr lang="ru-RU" dirty="0"/>
              <a:t>). </a:t>
            </a:r>
            <a:endParaRPr lang="en-US" dirty="0"/>
          </a:p>
          <a:p>
            <a:pPr>
              <a:defRPr/>
            </a:pPr>
            <a:r>
              <a:rPr lang="ru-RU" dirty="0"/>
              <a:t>В проекте Актуализированной схемы теплоснабжения р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ассмотрены подробно по всем по Главам и Разделам проекта 42 ТСО включающие в себя:</a:t>
            </a:r>
          </a:p>
          <a:p>
            <a:pPr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- 2 ТЭЦ -  2 ТСО;</a:t>
            </a:r>
          </a:p>
          <a:p>
            <a:pPr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Котельных АО «Тулатеплосеть» - 1 ТСО;</a:t>
            </a:r>
          </a:p>
          <a:p>
            <a:pPr marL="171438" indent="-171438">
              <a:buFontTx/>
              <a:buChar char="-"/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производственных котельных – 39 ТСО.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61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говорим об основных ТСО.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начало 2022 года в теплоснабжающем комплексе города функционировали 2 ТЭЦ, </a:t>
            </a:r>
            <a:r>
              <a:rPr lang="ru-R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котельных и </a:t>
            </a: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1284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тепловых сетей в однотрубном исчислении.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Суммарная установленная тепловая мощность источников составляет </a:t>
            </a:r>
            <a:r>
              <a:rPr lang="ru-R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2856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Гкал/ч.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структуре протяженности тепловых сетей 84% из них приходится на АО «Тулатеплосеть». 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5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Результирующий прирост площади отапливаемых объектов капитального строительства в период с 2022 – 2037 гг. составит порядка 11 млн. м2, из которых порядка 80 % приходится на жилые здания.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90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Основной проблемой в теплоснабжении, как и в других городах и поселениях, как вы и думаете, конечно износ основных фондов и, как следствие, низкая эффективность </a:t>
            </a:r>
            <a:r>
              <a:rPr lang="ru-RU" dirty="0" err="1"/>
              <a:t>топливоиспользования</a:t>
            </a:r>
            <a:r>
              <a:rPr lang="ru-RU" dirty="0"/>
              <a:t>. </a:t>
            </a:r>
          </a:p>
          <a:p>
            <a:r>
              <a:rPr lang="ru-RU" dirty="0"/>
              <a:t>Также к основным проблемам, следует отметить, низкое качество теплоснабжения потребителей, обусловленного в основном износом теплосетевого хозяйства и недостаточная обеспеченность средствами коммерческого учета энергоресурсов.</a:t>
            </a:r>
          </a:p>
          <a:p>
            <a:r>
              <a:rPr lang="ru-RU" dirty="0"/>
              <a:t>Для разрешения этих проблем в актуализации схемы теплоснабжения предусматривается: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строительство новых и реконструкция действующих источников тепла с заменой физически изношенного оборудования с установкой нового современного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вывод из эксплуатации малоэффективного и физически изношенного оборудования котельных при переключении потребителей на другие источники тепла;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значительный объем реконструкции ветхих участков тепловых сетей, отработавших свой ресурс.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40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слайде</a:t>
            </a:r>
            <a:r>
              <a:rPr lang="ru-RU" baseline="0" dirty="0"/>
              <a:t> представлено сравнение </a:t>
            </a:r>
            <a:r>
              <a:rPr lang="ru-RU" dirty="0"/>
              <a:t>основных мероприятий по развитию систем теплоснабжения. Мо</a:t>
            </a:r>
            <a:r>
              <a:rPr lang="ru-RU" baseline="0" dirty="0"/>
              <a:t>жно говорить о том, что глобальных отличий не имеется. Пересмотрены некоторые технические решения возникшие в связи с внешними факторами, оптимизирован ряд переключений.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62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Выполнение мероприятий актуализированной схемы теплоснабжения позволит достичь следующих индикаторов развития систем теплоснабжения на расчетный период – повышение КПД генерирующего оборудования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Приказ № 323 от 30-12-08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69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удельная материальная характеристика тепловых сетей уменьшится на 10 %;</a:t>
            </a:r>
          </a:p>
          <a:p>
            <a:pPr marL="171438" indent="-171438">
              <a:buFontTx/>
              <a:buChar char="-"/>
            </a:pPr>
            <a:r>
              <a:rPr lang="ru-RU" b="1" dirty="0">
                <a:latin typeface="Arial" charset="0"/>
                <a:cs typeface="Arial" charset="0"/>
              </a:rPr>
              <a:t>Улучшится структура теплоэнергетических активов:</a:t>
            </a:r>
            <a:r>
              <a:rPr lang="ru-RU" dirty="0">
                <a:latin typeface="Arial" charset="0"/>
                <a:cs typeface="Arial" charset="0"/>
              </a:rPr>
              <a:t> средневзвешенный срок эксплуатации тепловых сетей снизится на 49 %;</a:t>
            </a:r>
          </a:p>
          <a:p>
            <a:pPr marL="171438" indent="-171438">
              <a:buFontTx/>
              <a:buChar char="-"/>
            </a:pPr>
            <a:r>
              <a:rPr lang="ru-RU" b="1" dirty="0">
                <a:latin typeface="Arial" charset="0"/>
                <a:cs typeface="Arial" charset="0"/>
              </a:rPr>
              <a:t>Система теплоснабжения станет более надежной</a:t>
            </a:r>
            <a:r>
              <a:rPr lang="ru-RU" dirty="0">
                <a:latin typeface="Arial" charset="0"/>
                <a:cs typeface="Arial" charset="0"/>
              </a:rPr>
              <a:t>: снизится количество прекращений подачи тепловой энергии в результате технологических нарушений на сетях на </a:t>
            </a:r>
            <a:r>
              <a:rPr lang="en-US" dirty="0">
                <a:latin typeface="Arial" charset="0"/>
                <a:cs typeface="Arial" charset="0"/>
              </a:rPr>
              <a:t>7</a:t>
            </a:r>
            <a:r>
              <a:rPr lang="ru-RU" dirty="0">
                <a:latin typeface="Arial" charset="0"/>
                <a:cs typeface="Arial" charset="0"/>
              </a:rPr>
              <a:t> 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8A75-AFB2-46B6-B97F-48FF4BF950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2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F18AA-C504-8972-9ABA-A75E99D5D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C4536F-2707-2576-78EF-A2A7EA350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AFA0F9-F567-E652-C98F-70AC4CCF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7FDC-AA99-476A-8C57-AEA7495FCC1A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6CF80-5759-B210-18F0-B51AEB57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148FB-59C0-FB47-56A4-2152D3EB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92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EDA48A-92C4-5752-0A54-7A3C6317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4D1B758-6D9E-558D-A6EC-E03C140EC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8108BE-7B02-A0B4-5360-B1915E14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5B1-A3CB-4DDA-AB57-59EFAFAD52E2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DC3FA8-B503-9105-18B5-5CFCC40F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258D59-5AEE-CDA4-D9EE-F2B3474F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86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D48F719-290C-DEC0-B9B6-B2D860A86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54ECB9D-7892-40E9-F201-80CF4575B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5D446E-0EDD-D899-C709-012D4EFF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9708-D525-42DC-9359-AD46CBD6AF90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651ECD-891E-CD85-AF26-807E595C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342B22-7976-4EDE-F06F-354D9FDF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5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A9A73-D650-2DD8-0EDD-31BF092D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375EA0-52DD-E974-001F-13783B3AE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1C01DA-7103-0C00-7912-7B117B6A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F007-06DE-4157-B3F3-D3800F24E7E4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654045-A4AB-962A-D81A-BAE225AB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32648B-D3FB-6ADD-425B-DA3BCF92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38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49F58C-02DA-BC8D-8376-7188FC6C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26E1AA-2436-4772-ECA1-7B177FF70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44A3A2-2C02-917A-9D4D-F3679B8E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DA5-66F9-47DC-B20D-F54A25509595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F174C-E13C-FB6F-B0C1-39CBD572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244C55-EC03-5099-4BF4-04E8FB97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3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613B3-C6A8-5CCF-ABAB-1655FF26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CF513B-3A5E-07CE-ADF3-EDCFEE0CB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7335D6-E1D8-7709-ACFA-4D31B1C4C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5706D2-07DA-F4AF-3A5A-10BB1EFE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113B-90FE-404D-8A2A-F7704178ABB9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935BEC-4322-BF70-F4D6-E9D8CA76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841BA7-A867-F7C8-17B2-158128C8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8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67884-0149-C3C9-D7B0-386EC280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26141D-76A2-41A8-8381-3AEB70400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EF3870-7D2D-D6C5-66F5-ADA6801AD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037694-3146-5B1E-1945-C4162A2A2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E2D0046-AEA5-30D9-9F0D-2D5CBBC98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2ACD31-550D-464D-E8D6-859007A2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D00E-DB8A-4357-A84B-DE1C711A80DA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578C528-FE43-503B-FD18-000ADBA5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BF0B9D3-E37F-89CC-8C91-D10E5365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7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007E4A-7CCD-4CA6-F8B0-08110740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78F7ED-84A4-D226-9ABC-50D790A1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DB0-CBF8-4D41-859C-03B30868F8BA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20D8C37-D987-5F46-B900-2409F355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AE93EB7-50D3-7A3E-6171-739758F1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29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4E7AD50-6CA8-A507-5A65-D0F64AEE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D7C7-C754-4BD7-AE8F-C8DB1A2F5E7B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247227-9840-8EDB-2EC2-7D495376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7F46FC-ACB2-6D5C-FA30-ED44A055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93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BD3130-E22F-A371-9F7A-947D7408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BC0242-CF07-9DBF-E19F-D56B99C3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6D1115-2552-D465-1167-145B6650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90682E-DD27-5419-FDFA-C8A184B9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C3C5-9E09-4AAD-82A8-F50E50D97EE4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4332FE-3545-93D5-6859-DE08A693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1C07CC-03A6-5CB4-C114-58D563AA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3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9FC50-6F1D-A5B7-0091-0DFF2D2A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EFEF030-6222-CD5B-A4A0-019EB0BB2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080C6A-8B4B-89EE-9768-229A403B0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64BC7A-96CB-58BC-4F17-509EA36F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22B8-CC69-4D44-BA4B-E7B197AEB795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09A8C8-B305-955B-F35A-99A98E9D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2D9DD3-5FEF-C76E-E847-01E5BCD2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13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EBF9C-4623-DC97-7C28-B9AB1DB3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045236-86E2-0972-2D88-AFA6254C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69557E-A8B6-CCB8-FBA1-77A075196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BB76-12D6-44D4-B3ED-1B77D3563278}" type="datetime1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6D9F28-0583-83F5-B703-312897A80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B56820-8922-985D-4E1C-A5026C441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64A3-F69F-46B5-A621-43FE5DAF2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97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8F209-0652-A9FE-BA3D-88BB8DAF8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913" y="3925957"/>
            <a:ext cx="9144000" cy="173272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Актуализация </a:t>
            </a:r>
            <a:br>
              <a:rPr lang="ru-RU" b="1" dirty="0"/>
            </a:br>
            <a:r>
              <a:rPr lang="ru-RU" b="1" dirty="0"/>
              <a:t>Схемы теплоснабжения города Тула на период до 2037 года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010CC82-784B-A891-9E31-BFC7CA922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88403"/>
            <a:ext cx="9144000" cy="429768"/>
          </a:xfrm>
        </p:spPr>
        <p:txBody>
          <a:bodyPr/>
          <a:lstStyle/>
          <a:p>
            <a:r>
              <a:rPr lang="ru-RU" b="1" dirty="0"/>
              <a:t>2022 год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094284-DA02-54E8-EF61-197A0B8F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520" y="506796"/>
            <a:ext cx="1584960" cy="19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67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5089F245-74B0-0954-5C1D-5489AF4B2A85}"/>
              </a:ext>
            </a:extLst>
          </p:cNvPr>
          <p:cNvSpPr txBox="1"/>
          <p:nvPr/>
        </p:nvSpPr>
        <p:spPr>
          <a:xfrm>
            <a:off x="845945" y="73139"/>
            <a:ext cx="10500110" cy="11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3200" b="1" u="sng" dirty="0">
                <a:solidFill>
                  <a:schemeClr val="tx1"/>
                </a:solidFill>
                <a:latin typeface="+mj-lt"/>
                <a:cs typeface="Arial" pitchFamily="34" charset="0"/>
              </a:rPr>
              <a:t>Финансовые потребности мероприятий схемы теплоснабжения</a:t>
            </a:r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xmlns="" id="{7093DEDA-0B4D-8A4E-AB01-56CD9140C5B1}"/>
              </a:ext>
            </a:extLst>
          </p:cNvPr>
          <p:cNvSpPr txBox="1">
            <a:spLocks/>
          </p:cNvSpPr>
          <p:nvPr/>
        </p:nvSpPr>
        <p:spPr>
          <a:xfrm>
            <a:off x="6372532" y="8940800"/>
            <a:ext cx="234684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ru-RU" sz="1600" smtClean="0">
                <a:solidFill>
                  <a:schemeClr val="tx1"/>
                </a:solidFill>
                <a:latin typeface="+mj-lt"/>
              </a:rPr>
              <a:pPr algn="ctr"/>
              <a:t>10</a:t>
            </a:fld>
            <a:endParaRPr lang="ru-RU" sz="16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7F7BA7C0-E51F-C83A-A830-7F2499C7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00000000-0008-0000-25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0314346"/>
              </p:ext>
            </p:extLst>
          </p:nvPr>
        </p:nvGraphicFramePr>
        <p:xfrm>
          <a:off x="845945" y="1945840"/>
          <a:ext cx="10738648" cy="421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9E4D71C-1878-6DB9-9BB8-652EABD71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9387086"/>
              </p:ext>
            </p:extLst>
          </p:nvPr>
        </p:nvGraphicFramePr>
        <p:xfrm>
          <a:off x="845945" y="1323440"/>
          <a:ext cx="10738648" cy="426720"/>
        </p:xfrm>
        <a:graphic>
          <a:graphicData uri="http://schemas.openxmlformats.org/drawingml/2006/table">
            <a:tbl>
              <a:tblPr/>
              <a:tblGrid>
                <a:gridCol w="7138551">
                  <a:extLst>
                    <a:ext uri="{9D8B030D-6E8A-4147-A177-3AD203B41FA5}">
                      <a16:colId xmlns:a16="http://schemas.microsoft.com/office/drawing/2014/main" xmlns="" val="1047808963"/>
                    </a:ext>
                  </a:extLst>
                </a:gridCol>
                <a:gridCol w="3600097">
                  <a:extLst>
                    <a:ext uri="{9D8B030D-6E8A-4147-A177-3AD203B41FA5}">
                      <a16:colId xmlns:a16="http://schemas.microsoft.com/office/drawing/2014/main" xmlns="" val="429123137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Итоговая базовая стоимость мероприятий (без учета индексов и НДС),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   19 653,6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6314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Итоговая базовая стоимость мероприятий (c учетом индексов МЭР, без НДС),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   32 234,7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102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232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5089F245-74B0-0954-5C1D-5489AF4B2A85}"/>
              </a:ext>
            </a:extLst>
          </p:cNvPr>
          <p:cNvSpPr txBox="1"/>
          <p:nvPr/>
        </p:nvSpPr>
        <p:spPr>
          <a:xfrm>
            <a:off x="845945" y="73139"/>
            <a:ext cx="10500110" cy="67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3200" b="1" u="sng" dirty="0">
                <a:solidFill>
                  <a:schemeClr val="tx1"/>
                </a:solidFill>
                <a:latin typeface="+mj-lt"/>
                <a:cs typeface="Arial" pitchFamily="34" charset="0"/>
              </a:rPr>
              <a:t>Ценовые (тарифные) последствия АО «Тулатеплосеть»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91236183-75EC-BDBA-036A-07D0A1A1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0000000-0008-0000-25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7747850"/>
              </p:ext>
            </p:extLst>
          </p:nvPr>
        </p:nvGraphicFramePr>
        <p:xfrm>
          <a:off x="673153" y="3790985"/>
          <a:ext cx="11039480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00000000-0008-0000-25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1537355"/>
              </p:ext>
            </p:extLst>
          </p:nvPr>
        </p:nvGraphicFramePr>
        <p:xfrm>
          <a:off x="673153" y="746962"/>
          <a:ext cx="11039480" cy="293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861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5089F245-74B0-0954-5C1D-5489AF4B2A85}"/>
              </a:ext>
            </a:extLst>
          </p:cNvPr>
          <p:cNvSpPr txBox="1"/>
          <p:nvPr/>
        </p:nvSpPr>
        <p:spPr>
          <a:xfrm>
            <a:off x="845945" y="73139"/>
            <a:ext cx="10500110" cy="98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3200" b="1" u="sng" dirty="0">
                <a:solidFill>
                  <a:schemeClr val="tx1"/>
                </a:solidFill>
                <a:latin typeface="+mj-lt"/>
                <a:cs typeface="Arial" pitchFamily="34" charset="0"/>
              </a:rPr>
              <a:t>Актуализация перечня Единых теплоснабжающих организаций (ЕТО) города Тулы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16BA2D-C49A-1D91-DB3D-C0C6B27FC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38"/>
          <a:stretch/>
        </p:blipFill>
        <p:spPr>
          <a:xfrm>
            <a:off x="736327" y="1201646"/>
            <a:ext cx="4185199" cy="530177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4AD71C3-25BF-438B-5D52-7882F3CE0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5867806"/>
              </p:ext>
            </p:extLst>
          </p:nvPr>
        </p:nvGraphicFramePr>
        <p:xfrm>
          <a:off x="5180796" y="1201645"/>
          <a:ext cx="6489453" cy="530177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489453">
                  <a:extLst>
                    <a:ext uri="{9D8B030D-6E8A-4147-A177-3AD203B41FA5}">
                      <a16:colId xmlns:a16="http://schemas.microsoft.com/office/drawing/2014/main" xmlns="" val="896531784"/>
                    </a:ext>
                  </a:extLst>
                </a:gridCol>
              </a:tblGrid>
              <a:tr h="18484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565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</a:rPr>
                        <a:t>Уточнены границы систем теплоснабжения с учетом данных о новых объектах - потребителях тепловой энергии (законченных строительством жилых, общественно-бытовых и промышленных зданий), подключенных к системам теплоснабжения в 2020-2022 годах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3" marR="60453" marT="0" marB="0" anchor="ctr"/>
                </a:tc>
                <a:extLst>
                  <a:ext uri="{0D108BD9-81ED-4DB2-BD59-A6C34878D82A}">
                    <a16:rowId xmlns:a16="http://schemas.microsoft.com/office/drawing/2014/main" xmlns="" val="1808373137"/>
                  </a:ext>
                </a:extLst>
              </a:tr>
              <a:tr h="209216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565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</a:rPr>
                        <a:t>В соответствии с Федеральным законом «190 «О теплоснабжении» и Постановлением Правительства РФ от 08.08.2012 № 808 «Об организации теплоснабжения в РФ определены </a:t>
                      </a:r>
                      <a:b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</a:rPr>
                        <a:t>40 единых теплоснабжающих организаций с сохранением действующей системы договорных отношений и абонентской базы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3" marR="60453" marT="0" marB="0" anchor="ctr"/>
                </a:tc>
                <a:extLst>
                  <a:ext uri="{0D108BD9-81ED-4DB2-BD59-A6C34878D82A}">
                    <a16:rowId xmlns:a16="http://schemas.microsoft.com/office/drawing/2014/main" xmlns="" val="957368434"/>
                  </a:ext>
                </a:extLst>
              </a:tr>
              <a:tr h="13611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565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</a:rPr>
                        <a:t>Корректировка описаний систем теплоснабжения, выполненная при актуализации схемы теплоснабжения, не связана с перераспределением зон деятельности ТСО и не приводит к конфликту интересов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3" marR="60453" marT="0" marB="0" anchor="ctr"/>
                </a:tc>
                <a:extLst>
                  <a:ext uri="{0D108BD9-81ED-4DB2-BD59-A6C34878D82A}">
                    <a16:rowId xmlns:a16="http://schemas.microsoft.com/office/drawing/2014/main" xmlns="" val="1274233133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4A448DDC-6F53-5AC8-9EFD-DF0E7737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3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C939D662-9C02-52C5-813F-2E5F8AD1256C}"/>
              </a:ext>
            </a:extLst>
          </p:cNvPr>
          <p:cNvSpPr txBox="1"/>
          <p:nvPr/>
        </p:nvSpPr>
        <p:spPr>
          <a:xfrm>
            <a:off x="845945" y="2849590"/>
            <a:ext cx="10500110" cy="98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3200" b="1" u="sng" dirty="0">
                <a:solidFill>
                  <a:schemeClr val="tx1"/>
                </a:solidFill>
                <a:latin typeface="+mj-lt"/>
                <a:cs typeface="Arial" pitchFamily="34" charset="0"/>
              </a:rPr>
              <a:t>Благодарим за внимание!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799D0668-19D2-1B09-D2F5-B6941992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2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A6CCEC50-70E9-4B67-7D8B-0A18E1E12506}"/>
              </a:ext>
            </a:extLst>
          </p:cNvPr>
          <p:cNvGrpSpPr/>
          <p:nvPr/>
        </p:nvGrpSpPr>
        <p:grpSpPr>
          <a:xfrm>
            <a:off x="499532" y="155687"/>
            <a:ext cx="11514668" cy="6383225"/>
            <a:chOff x="156806" y="155687"/>
            <a:chExt cx="11535660" cy="6383225"/>
          </a:xfrm>
        </p:grpSpPr>
        <p:sp>
          <p:nvSpPr>
            <p:cNvPr id="13" name="Основание для разработки схемы теплоснабжения">
              <a:extLst>
                <a:ext uri="{FF2B5EF4-FFF2-40B4-BE49-F238E27FC236}">
                  <a16:creationId xmlns:a16="http://schemas.microsoft.com/office/drawing/2014/main" xmlns="" id="{5089F245-74B0-0954-5C1D-5489AF4B2A85}"/>
                </a:ext>
              </a:extLst>
            </p:cNvPr>
            <p:cNvSpPr txBox="1"/>
            <p:nvPr/>
          </p:nvSpPr>
          <p:spPr>
            <a:xfrm>
              <a:off x="914400" y="155687"/>
              <a:ext cx="10500110" cy="6738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normAutofit fontScale="77500" lnSpcReduction="20000"/>
            </a:bodyPr>
            <a:lstStyle/>
            <a:p>
              <a:pPr algn="ctr">
                <a:spcBef>
                  <a:spcPts val="300"/>
                </a:spcBef>
              </a:pPr>
              <a:r>
                <a:rPr lang="ru-RU" sz="3200" b="1" u="sng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Основания для организации работ по схеме теплоснабжения</a:t>
              </a:r>
            </a:p>
          </p:txBody>
        </p:sp>
        <p:sp>
          <p:nvSpPr>
            <p:cNvPr id="15" name="Прямоугольник 1">
              <a:extLst>
                <a:ext uri="{FF2B5EF4-FFF2-40B4-BE49-F238E27FC236}">
                  <a16:creationId xmlns:a16="http://schemas.microsoft.com/office/drawing/2014/main" xmlns="" id="{4957E628-DC1D-CD80-5FA8-C4AC38278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07" y="3678129"/>
              <a:ext cx="11535659" cy="286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q"/>
              </a:pPr>
              <a:r>
                <a:rPr lang="ru-RU" sz="2000" b="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Актуализация базового отраслевого документа в области теплоснабжения, определяющего стратегию и единую техническую политику перспективного развития систем теплоснабжения муниципального образования, позволяющего обеспечить качественное и надежное теплоснабжение потребителей, а также покрытие перспективных тепловых нагрузок наиболее экономичным способом при минимальном воздействии на окружающую среду;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q"/>
              </a:pPr>
              <a:r>
                <a:rPr lang="ru-RU" sz="2000" b="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Обеспечение требований Федерального закона «О концессионных соглашениях» от 21.07.2005 №</a:t>
              </a:r>
              <a:r>
                <a:rPr lang="en-US" sz="2000" b="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115-</a:t>
              </a:r>
              <a:r>
                <a:rPr lang="ru-RU" sz="2000" b="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ФЗ с целью передачи объектов теплоснабжения в концессию.</a:t>
              </a:r>
              <a:endParaRPr lang="ru-RU" sz="3600" b="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Прямоугольник 2">
              <a:extLst>
                <a:ext uri="{FF2B5EF4-FFF2-40B4-BE49-F238E27FC236}">
                  <a16:creationId xmlns:a16="http://schemas.microsoft.com/office/drawing/2014/main" xmlns="" id="{0B6FEE63-EA4E-6AD6-8F26-FAA3588A7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163" y="3145355"/>
              <a:ext cx="74542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ru-RU" sz="2800" b="1" u="sng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Основания цель схемы теплоснабжения</a:t>
              </a:r>
            </a:p>
          </p:txBody>
        </p:sp>
        <p:sp>
          <p:nvSpPr>
            <p:cNvPr id="17" name="Прямоугольник 15">
              <a:extLst>
                <a:ext uri="{FF2B5EF4-FFF2-40B4-BE49-F238E27FC236}">
                  <a16:creationId xmlns:a16="http://schemas.microsoft.com/office/drawing/2014/main" xmlns="" id="{1BD7EEE5-1334-D914-3C7B-374FA1D66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06" y="844485"/>
              <a:ext cx="11535660" cy="206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q"/>
              </a:pPr>
              <a:r>
                <a:rPr lang="ru-RU" sz="2000" b="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Федеральный Закон «О теплоснабжении» от 27.07.2010 № 190-ФЗ; 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q"/>
              </a:pPr>
              <a:r>
                <a:rPr lang="ru-RU" sz="2000" b="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Постановление Правительства «О требованиях к схемам теплоснабжения, порядку их разработки и утверждения» от 22.02.2012  № 154;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q"/>
              </a:pPr>
              <a:r>
                <a:rPr lang="ru-RU" sz="2000" b="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Федеральный закон от 23.11.2009 г. № 261-ФЗ «Об энергосбережении и о повышении энергетической эффективности и о внесении изменений и дополнений в отдельные акты Российской федерации».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14D2D00C-51F0-5B62-1D48-5854BC8F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2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94272B27-6FAD-FDA3-3F49-6A5C7AA1E8C8}"/>
              </a:ext>
            </a:extLst>
          </p:cNvPr>
          <p:cNvSpPr txBox="1">
            <a:spLocks/>
          </p:cNvSpPr>
          <p:nvPr/>
        </p:nvSpPr>
        <p:spPr>
          <a:xfrm>
            <a:off x="2714810" y="177398"/>
            <a:ext cx="7130529" cy="771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u="sng" dirty="0">
                <a:cs typeface="Arial" panose="020B0604020202020204" pitchFamily="34" charset="0"/>
              </a:rPr>
              <a:t>Структура теплоснабжения города Тулы</a:t>
            </a:r>
            <a:endParaRPr lang="ru-RU" sz="3200" b="1" u="sng" dirty="0">
              <a:ea typeface="+mn-ea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85000FB-8952-6F1D-5A02-D25BED87B7CA}"/>
              </a:ext>
            </a:extLst>
          </p:cNvPr>
          <p:cNvGrpSpPr/>
          <p:nvPr/>
        </p:nvGrpSpPr>
        <p:grpSpPr>
          <a:xfrm>
            <a:off x="905933" y="1052570"/>
            <a:ext cx="10617200" cy="5348230"/>
            <a:chOff x="1713920" y="1335635"/>
            <a:chExt cx="8728193" cy="5045527"/>
          </a:xfrm>
        </p:grpSpPr>
        <p:sp>
          <p:nvSpPr>
            <p:cNvPr id="12" name="Прямоугольник 61">
              <a:extLst>
                <a:ext uri="{FF2B5EF4-FFF2-40B4-BE49-F238E27FC236}">
                  <a16:creationId xmlns:a16="http://schemas.microsoft.com/office/drawing/2014/main" xmlns="" id="{B72E0F5A-8E34-61E0-DE95-329A3DC750FC}"/>
                </a:ext>
              </a:extLst>
            </p:cNvPr>
            <p:cNvSpPr/>
            <p:nvPr/>
          </p:nvSpPr>
          <p:spPr bwMode="auto">
            <a:xfrm>
              <a:off x="6011057" y="5683105"/>
              <a:ext cx="3239138" cy="67825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44</a:t>
              </a:r>
              <a:r>
                <a:rPr kumimoji="0" lang="ru-RU" sz="14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производственно</a:t>
              </a: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-отопительных</a:t>
              </a:r>
              <a:r>
                <a:rPr kumimoji="0" lang="ru-RU" sz="14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котельных</a:t>
              </a:r>
              <a:endPara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Прямоугольник 67">
              <a:extLst>
                <a:ext uri="{FF2B5EF4-FFF2-40B4-BE49-F238E27FC236}">
                  <a16:creationId xmlns:a16="http://schemas.microsoft.com/office/drawing/2014/main" xmlns="" id="{AF97F402-A66B-F5BF-F541-6EDD872F9AEC}"/>
                </a:ext>
              </a:extLst>
            </p:cNvPr>
            <p:cNvSpPr/>
            <p:nvPr/>
          </p:nvSpPr>
          <p:spPr bwMode="auto">
            <a:xfrm>
              <a:off x="1854201" y="1335635"/>
              <a:ext cx="8555394" cy="7441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79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теплоснабжающих организации</a:t>
              </a:r>
              <a:r>
                <a:rPr kumimoji="0" lang="ru-RU" sz="24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</a:t>
              </a:r>
              <a:r>
                <a:rPr lang="ru-RU" sz="2400" b="1" dirty="0">
                  <a:solidFill>
                    <a:schemeClr val="tx1"/>
                  </a:solidFill>
                  <a:latin typeface="+mj-lt"/>
                </a:rPr>
                <a:t>далее – 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ТСО)</a:t>
              </a:r>
            </a:p>
          </p:txBody>
        </p:sp>
        <p:sp>
          <p:nvSpPr>
            <p:cNvPr id="21" name="Прямоугольник 68">
              <a:extLst>
                <a:ext uri="{FF2B5EF4-FFF2-40B4-BE49-F238E27FC236}">
                  <a16:creationId xmlns:a16="http://schemas.microsoft.com/office/drawing/2014/main" xmlns="" id="{0F7D5EC7-73AE-C3E9-47DC-4A6E91052CE5}"/>
                </a:ext>
              </a:extLst>
            </p:cNvPr>
            <p:cNvSpPr/>
            <p:nvPr/>
          </p:nvSpPr>
          <p:spPr bwMode="auto">
            <a:xfrm>
              <a:off x="1854199" y="3108305"/>
              <a:ext cx="4126911" cy="7045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schemeClr val="tx1"/>
                  </a:solidFill>
                  <a:latin typeface="+mj-lt"/>
                </a:rPr>
                <a:t> 3 основные ТСО</a:t>
              </a:r>
            </a:p>
          </p:txBody>
        </p:sp>
        <p:sp>
          <p:nvSpPr>
            <p:cNvPr id="22" name="Прямоугольник 69">
              <a:extLst>
                <a:ext uri="{FF2B5EF4-FFF2-40B4-BE49-F238E27FC236}">
                  <a16:creationId xmlns:a16="http://schemas.microsoft.com/office/drawing/2014/main" xmlns="" id="{9EFB9681-0C02-ECC7-EB09-2945705C5913}"/>
                </a:ext>
              </a:extLst>
            </p:cNvPr>
            <p:cNvSpPr/>
            <p:nvPr/>
          </p:nvSpPr>
          <p:spPr bwMode="auto">
            <a:xfrm>
              <a:off x="6049627" y="3108305"/>
              <a:ext cx="4392486" cy="7045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76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прочих</a:t>
              </a:r>
              <a:r>
                <a:rPr kumimoji="0" lang="ru-RU" sz="24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ТСО</a:t>
              </a:r>
            </a:p>
          </p:txBody>
        </p:sp>
        <p:sp>
          <p:nvSpPr>
            <p:cNvPr id="19" name="Стрелка вниз 66">
              <a:extLst>
                <a:ext uri="{FF2B5EF4-FFF2-40B4-BE49-F238E27FC236}">
                  <a16:creationId xmlns:a16="http://schemas.microsoft.com/office/drawing/2014/main" xmlns="" id="{0917B6D6-DDEF-278A-8436-A199214F23AF}"/>
                </a:ext>
              </a:extLst>
            </p:cNvPr>
            <p:cNvSpPr/>
            <p:nvPr/>
          </p:nvSpPr>
          <p:spPr bwMode="auto">
            <a:xfrm>
              <a:off x="9343993" y="4520622"/>
              <a:ext cx="1022177" cy="1081055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latin typeface="+mj-lt"/>
                </a:rPr>
                <a:t>22</a:t>
              </a:r>
              <a:r>
                <a:rPr lang="ru-RU" sz="1200" b="1" dirty="0">
                  <a:latin typeface="+mj-lt"/>
                </a:rPr>
                <a:t> ИТЭ</a:t>
              </a:r>
              <a:br>
                <a:rPr lang="ru-RU" sz="1200" b="1" dirty="0">
                  <a:latin typeface="+mj-lt"/>
                </a:rPr>
              </a:br>
              <a:endParaRPr lang="ru-RU" sz="1200" b="1" dirty="0">
                <a:latin typeface="+mj-lt"/>
              </a:endParaRPr>
            </a:p>
          </p:txBody>
        </p:sp>
        <p:sp>
          <p:nvSpPr>
            <p:cNvPr id="10" name="Прямоугольник 56">
              <a:extLst>
                <a:ext uri="{FF2B5EF4-FFF2-40B4-BE49-F238E27FC236}">
                  <a16:creationId xmlns:a16="http://schemas.microsoft.com/office/drawing/2014/main" xmlns="" id="{CF960A72-92C7-0F4C-70F1-5AC47FAA470D}"/>
                </a:ext>
              </a:extLst>
            </p:cNvPr>
            <p:cNvSpPr/>
            <p:nvPr/>
          </p:nvSpPr>
          <p:spPr bwMode="auto">
            <a:xfrm>
              <a:off x="1713920" y="5683105"/>
              <a:ext cx="4176464" cy="69805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ТЭЦ ПАО «КМЗ»</a:t>
              </a:r>
              <a:br>
                <a:rPr lang="ru-RU" sz="1400" b="1" dirty="0">
                  <a:solidFill>
                    <a:schemeClr val="tx1"/>
                  </a:solidFill>
                  <a:latin typeface="+mj-lt"/>
                </a:rPr>
              </a:b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ТЭЦ ПАО «Тулачермет» 1</a:t>
              </a:r>
              <a:r>
                <a:rPr lang="en-US" sz="1400" b="1" dirty="0">
                  <a:solidFill>
                    <a:schemeClr val="tx1"/>
                  </a:solidFill>
                  <a:latin typeface="+mj-lt"/>
                </a:rPr>
                <a:t>48</a:t>
              </a: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 котельных</a:t>
              </a:r>
              <a:br>
                <a:rPr lang="ru-RU" sz="1400" b="1" dirty="0">
                  <a:solidFill>
                    <a:schemeClr val="tx1"/>
                  </a:solidFill>
                  <a:latin typeface="+mj-lt"/>
                </a:rPr>
              </a:b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АО «Тулатеплосеть»</a:t>
              </a:r>
              <a:endParaRPr lang="ru-RU" sz="2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Прямоугольник 58">
              <a:extLst>
                <a:ext uri="{FF2B5EF4-FFF2-40B4-BE49-F238E27FC236}">
                  <a16:creationId xmlns:a16="http://schemas.microsoft.com/office/drawing/2014/main" xmlns="" id="{5AEAFFCC-D344-00A2-D1D3-52FDF6247FFE}"/>
                </a:ext>
              </a:extLst>
            </p:cNvPr>
            <p:cNvSpPr/>
            <p:nvPr/>
          </p:nvSpPr>
          <p:spPr bwMode="auto">
            <a:xfrm>
              <a:off x="9343993" y="5683105"/>
              <a:ext cx="1065602" cy="6640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22</a:t>
              </a: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крышных котельных</a:t>
              </a:r>
            </a:p>
          </p:txBody>
        </p:sp>
        <p:sp>
          <p:nvSpPr>
            <p:cNvPr id="24" name="Стрелка вниз 66">
              <a:extLst>
                <a:ext uri="{FF2B5EF4-FFF2-40B4-BE49-F238E27FC236}">
                  <a16:creationId xmlns:a16="http://schemas.microsoft.com/office/drawing/2014/main" xmlns="" id="{00CD86AA-8EE1-8C5C-5C04-2E5E000E5F59}"/>
                </a:ext>
              </a:extLst>
            </p:cNvPr>
            <p:cNvSpPr/>
            <p:nvPr/>
          </p:nvSpPr>
          <p:spPr bwMode="auto">
            <a:xfrm>
              <a:off x="8159497" y="4520622"/>
              <a:ext cx="1090698" cy="109519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latin typeface="+mj-lt"/>
                </a:rPr>
                <a:t>ИТЭ</a:t>
              </a:r>
              <a:br>
                <a:rPr lang="ru-RU" sz="1200" b="1" dirty="0">
                  <a:latin typeface="+mj-lt"/>
                </a:rPr>
              </a:br>
              <a:endParaRPr lang="ru-RU" sz="1200" b="1" dirty="0">
                <a:latin typeface="+mj-lt"/>
              </a:endParaRPr>
            </a:p>
          </p:txBody>
        </p:sp>
        <p:sp>
          <p:nvSpPr>
            <p:cNvPr id="25" name="Прямоугольник 68">
              <a:extLst>
                <a:ext uri="{FF2B5EF4-FFF2-40B4-BE49-F238E27FC236}">
                  <a16:creationId xmlns:a16="http://schemas.microsoft.com/office/drawing/2014/main" xmlns="" id="{2151A6A1-5D9E-3E75-A953-AD84B42D9181}"/>
                </a:ext>
              </a:extLst>
            </p:cNvPr>
            <p:cNvSpPr/>
            <p:nvPr/>
          </p:nvSpPr>
          <p:spPr bwMode="auto">
            <a:xfrm>
              <a:off x="6049627" y="3950616"/>
              <a:ext cx="2137371" cy="5163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39</a:t>
              </a:r>
              <a:r>
                <a:rPr kumimoji="0" lang="ru-RU" sz="17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регулируемых</a:t>
              </a:r>
              <a:r>
                <a:rPr kumimoji="0" lang="ru-RU" sz="1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ТСО</a:t>
              </a:r>
            </a:p>
          </p:txBody>
        </p:sp>
        <p:sp>
          <p:nvSpPr>
            <p:cNvPr id="26" name="Прямоугольник 68">
              <a:extLst>
                <a:ext uri="{FF2B5EF4-FFF2-40B4-BE49-F238E27FC236}">
                  <a16:creationId xmlns:a16="http://schemas.microsoft.com/office/drawing/2014/main" xmlns="" id="{EBF810EF-6199-AE61-2863-06870DFD4843}"/>
                </a:ext>
              </a:extLst>
            </p:cNvPr>
            <p:cNvSpPr/>
            <p:nvPr/>
          </p:nvSpPr>
          <p:spPr bwMode="auto">
            <a:xfrm>
              <a:off x="8245872" y="3949970"/>
              <a:ext cx="2196241" cy="5163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700" b="1" dirty="0">
                  <a:solidFill>
                    <a:schemeClr val="tx1"/>
                  </a:solidFill>
                  <a:latin typeface="+mj-lt"/>
                </a:rPr>
                <a:t>37</a:t>
              </a:r>
              <a:r>
                <a:rPr lang="ru-RU" sz="1700" b="1" dirty="0">
                  <a:solidFill>
                    <a:schemeClr val="tx1"/>
                  </a:solidFill>
                  <a:latin typeface="+mj-lt"/>
                </a:rPr>
                <a:t> нерегулируемых ТСО</a:t>
              </a:r>
            </a:p>
          </p:txBody>
        </p:sp>
        <p:sp>
          <p:nvSpPr>
            <p:cNvPr id="27" name="Стрелка вниз 66">
              <a:extLst>
                <a:ext uri="{FF2B5EF4-FFF2-40B4-BE49-F238E27FC236}">
                  <a16:creationId xmlns:a16="http://schemas.microsoft.com/office/drawing/2014/main" xmlns="" id="{29BAC9D6-39C3-9A96-4151-3D74DD820ADA}"/>
                </a:ext>
              </a:extLst>
            </p:cNvPr>
            <p:cNvSpPr/>
            <p:nvPr/>
          </p:nvSpPr>
          <p:spPr bwMode="auto">
            <a:xfrm>
              <a:off x="6583099" y="4527779"/>
              <a:ext cx="1070426" cy="109455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b="1" dirty="0">
                  <a:latin typeface="+mj-lt"/>
                </a:rPr>
                <a:t>ИТЭ</a:t>
              </a:r>
              <a:endParaRPr kumimoji="0" lang="ru-RU" sz="12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9" name="Стрелка вниз 66">
              <a:extLst>
                <a:ext uri="{FF2B5EF4-FFF2-40B4-BE49-F238E27FC236}">
                  <a16:creationId xmlns:a16="http://schemas.microsoft.com/office/drawing/2014/main" xmlns="" id="{DADC081E-162E-CE81-FEDE-CFF070FB8062}"/>
                </a:ext>
              </a:extLst>
            </p:cNvPr>
            <p:cNvSpPr/>
            <p:nvPr/>
          </p:nvSpPr>
          <p:spPr bwMode="auto">
            <a:xfrm>
              <a:off x="2889911" y="3854987"/>
              <a:ext cx="1824482" cy="1786024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>
                  <a:latin typeface="+mj-lt"/>
                </a:rPr>
                <a:t>15</a:t>
              </a:r>
              <a:r>
                <a:rPr lang="en-US" b="1" dirty="0">
                  <a:latin typeface="+mj-lt"/>
                </a:rPr>
                <a:t>0</a:t>
              </a:r>
              <a:r>
                <a:rPr lang="ru-RU" b="1" dirty="0">
                  <a:latin typeface="+mj-lt"/>
                </a:rPr>
                <a:t> ИТЭ</a:t>
              </a:r>
              <a:endParaRPr kumimoji="0" lang="ru-RU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1" name="Прямоугольник 67">
              <a:extLst>
                <a:ext uri="{FF2B5EF4-FFF2-40B4-BE49-F238E27FC236}">
                  <a16:creationId xmlns:a16="http://schemas.microsoft.com/office/drawing/2014/main" xmlns="" id="{45E1DDB5-F8F4-8183-3513-31AFD34B95E5}"/>
                </a:ext>
              </a:extLst>
            </p:cNvPr>
            <p:cNvSpPr/>
            <p:nvPr/>
          </p:nvSpPr>
          <p:spPr bwMode="auto">
            <a:xfrm>
              <a:off x="1854199" y="2231940"/>
              <a:ext cx="8555397" cy="734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>
                  <a:latin typeface="+mj-lt"/>
                </a:rPr>
                <a:t>216</a:t>
              </a:r>
              <a:r>
                <a:rPr lang="ru-RU" sz="2400" b="1" dirty="0">
                  <a:latin typeface="+mj-lt"/>
                </a:rPr>
                <a:t> источников тепловой энергии (далее – ИТЭ)</a:t>
              </a:r>
              <a:endParaRPr kumimoji="0" lang="ru-RU" sz="24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89EF928-62EC-38B0-C67A-DD0E6777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8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5089F245-74B0-0954-5C1D-5489AF4B2A85}"/>
              </a:ext>
            </a:extLst>
          </p:cNvPr>
          <p:cNvSpPr txBox="1"/>
          <p:nvPr/>
        </p:nvSpPr>
        <p:spPr>
          <a:xfrm>
            <a:off x="931334" y="231887"/>
            <a:ext cx="10500110" cy="504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существующих систем теплоснабжения города Тулы</a:t>
            </a:r>
            <a:endParaRPr lang="ru-RU" sz="3200" u="sng" dirty="0"/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xmlns="" id="{7093DEDA-0B4D-8A4E-AB01-56CD9140C5B1}"/>
              </a:ext>
            </a:extLst>
          </p:cNvPr>
          <p:cNvSpPr txBox="1">
            <a:spLocks/>
          </p:cNvSpPr>
          <p:nvPr/>
        </p:nvSpPr>
        <p:spPr>
          <a:xfrm>
            <a:off x="6372532" y="8940800"/>
            <a:ext cx="234684" cy="3488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ru-RU" smtClean="0">
                <a:solidFill>
                  <a:schemeClr val="tx1"/>
                </a:solidFill>
                <a:latin typeface="+mj-lt"/>
              </a:rPr>
              <a:pPr algn="ctr"/>
              <a:t>4</a:t>
            </a:fld>
            <a:endParaRPr lang="ru-RU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CE22AC-ECDC-ADAF-41DA-0446F1216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81" r="6648"/>
          <a:stretch/>
        </p:blipFill>
        <p:spPr>
          <a:xfrm>
            <a:off x="525689" y="829509"/>
            <a:ext cx="3403332" cy="5872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xmlns="" id="{5B924496-8433-D5AF-07A5-4AE5A14E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230" y="5748206"/>
            <a:ext cx="78918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Обозначения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красным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цветом обозначены зоны котельных АО «Тулатеплосеть»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зеленым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цветом – зоны теплоснабжения ТЭЦ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синим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цветом – зоны теплоснабжения прочих ТСО.</a:t>
            </a: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xmlns="" id="{D96488EB-BECE-0932-759B-362B6237B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9388264"/>
              </p:ext>
            </p:extLst>
          </p:nvPr>
        </p:nvGraphicFramePr>
        <p:xfrm>
          <a:off x="4118804" y="829509"/>
          <a:ext cx="7813266" cy="2029218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529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7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1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0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Наименование ТСО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Суммарная УТМ, Гкал/ч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Количество ИТЭ, ед.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Протяженность т/с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однотрубном исчислении</a:t>
                      </a:r>
                      <a:r>
                        <a:rPr lang="ru-RU" sz="1400" u="none" strike="noStrike" dirty="0">
                          <a:effectLst/>
                        </a:rPr>
                        <a:t>, км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dirty="0">
                          <a:effectLst/>
                        </a:rPr>
                        <a:t>ПАО «</a:t>
                      </a:r>
                      <a:r>
                        <a:rPr kumimoji="0" lang="ru-RU" sz="1400" u="none" strike="noStrike" kern="1200" dirty="0" err="1">
                          <a:effectLst/>
                        </a:rPr>
                        <a:t>Тулачермет</a:t>
                      </a:r>
                      <a:r>
                        <a:rPr kumimoji="0" lang="ru-RU" sz="1400" u="none" strike="noStrike" kern="1200" dirty="0">
                          <a:effectLst/>
                        </a:rPr>
                        <a:t>»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492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dirty="0">
                          <a:effectLst/>
                        </a:rPr>
                        <a:t>ПАО «Косогорский металлургический завод»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АО «Тулатеплосеть»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1345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1076,8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Прочие теплоснабжающие организации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3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2856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8" name="Диаграмма 4">
            <a:extLst>
              <a:ext uri="{FF2B5EF4-FFF2-40B4-BE49-F238E27FC236}">
                <a16:creationId xmlns:a16="http://schemas.microsoft.com/office/drawing/2014/main" xmlns="" id="{CA828F2E-5679-53F3-98D5-97494B7E1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3550817"/>
              </p:ext>
            </p:extLst>
          </p:nvPr>
        </p:nvGraphicFramePr>
        <p:xfrm>
          <a:off x="4157844" y="3540629"/>
          <a:ext cx="2560161" cy="216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21">
            <a:extLst>
              <a:ext uri="{FF2B5EF4-FFF2-40B4-BE49-F238E27FC236}">
                <a16:creationId xmlns:a16="http://schemas.microsoft.com/office/drawing/2014/main" xmlns="" id="{AD62627A-99F0-0F3F-DBD4-D294EB83ABD5}"/>
              </a:ext>
            </a:extLst>
          </p:cNvPr>
          <p:cNvSpPr/>
          <p:nvPr/>
        </p:nvSpPr>
        <p:spPr>
          <a:xfrm>
            <a:off x="3864854" y="2987138"/>
            <a:ext cx="3154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установленной мощности по ТСО</a:t>
            </a:r>
          </a:p>
        </p:txBody>
      </p:sp>
      <p:graphicFrame>
        <p:nvGraphicFramePr>
          <p:cNvPr id="10" name="Диаграмма 5">
            <a:extLst>
              <a:ext uri="{FF2B5EF4-FFF2-40B4-BE49-F238E27FC236}">
                <a16:creationId xmlns:a16="http://schemas.microsoft.com/office/drawing/2014/main" xmlns="" id="{E74FE182-49D8-2333-8F23-FAAE3BFA49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1716647"/>
              </p:ext>
            </p:extLst>
          </p:nvPr>
        </p:nvGraphicFramePr>
        <p:xfrm>
          <a:off x="6728128" y="3509719"/>
          <a:ext cx="2516044" cy="211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5F3904A-7BCA-A048-755C-363CA51F96FC}"/>
              </a:ext>
            </a:extLst>
          </p:cNvPr>
          <p:cNvGrpSpPr/>
          <p:nvPr/>
        </p:nvGrpSpPr>
        <p:grpSpPr>
          <a:xfrm>
            <a:off x="9701819" y="3580941"/>
            <a:ext cx="2101807" cy="2029218"/>
            <a:chOff x="4026653" y="3457119"/>
            <a:chExt cx="2101807" cy="1844248"/>
          </a:xfrm>
        </p:grpSpPr>
        <p:sp>
          <p:nvSpPr>
            <p:cNvPr id="12" name="Прямоугольник 6">
              <a:extLst>
                <a:ext uri="{FF2B5EF4-FFF2-40B4-BE49-F238E27FC236}">
                  <a16:creationId xmlns:a16="http://schemas.microsoft.com/office/drawing/2014/main" xmlns="" id="{AE1CFA2D-2744-3D74-3B98-70910C32F3E7}"/>
                </a:ext>
              </a:extLst>
            </p:cNvPr>
            <p:cNvSpPr/>
            <p:nvPr/>
          </p:nvSpPr>
          <p:spPr>
            <a:xfrm>
              <a:off x="4047489" y="3899490"/>
              <a:ext cx="2067395" cy="3721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>
                <a:defRPr/>
              </a:pP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ПАО «</a:t>
              </a:r>
              <a:r>
                <a:rPr lang="ru-RU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Тулачермет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8">
              <a:extLst>
                <a:ext uri="{FF2B5EF4-FFF2-40B4-BE49-F238E27FC236}">
                  <a16:creationId xmlns:a16="http://schemas.microsoft.com/office/drawing/2014/main" xmlns="" id="{67CBD6F9-7F22-FEBA-8E52-01D789273B5A}"/>
                </a:ext>
              </a:extLst>
            </p:cNvPr>
            <p:cNvSpPr/>
            <p:nvPr/>
          </p:nvSpPr>
          <p:spPr>
            <a:xfrm>
              <a:off x="4026653" y="3457119"/>
              <a:ext cx="2088232" cy="3445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>
                <a:defRPr/>
              </a:pP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АО «Тулатеплосеть»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0">
              <a:extLst>
                <a:ext uri="{FF2B5EF4-FFF2-40B4-BE49-F238E27FC236}">
                  <a16:creationId xmlns:a16="http://schemas.microsoft.com/office/drawing/2014/main" xmlns="" id="{7DBC4AA9-EC17-E730-FB95-50FAA6F78BCC}"/>
                </a:ext>
              </a:extLst>
            </p:cNvPr>
            <p:cNvSpPr/>
            <p:nvPr/>
          </p:nvSpPr>
          <p:spPr>
            <a:xfrm>
              <a:off x="4040229" y="4398981"/>
              <a:ext cx="2088231" cy="3445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b="1" dirty="0"/>
                <a:t>Прочие</a:t>
              </a:r>
            </a:p>
          </p:txBody>
        </p:sp>
        <p:sp>
          <p:nvSpPr>
            <p:cNvPr id="18" name="Прямоугольник 20">
              <a:extLst>
                <a:ext uri="{FF2B5EF4-FFF2-40B4-BE49-F238E27FC236}">
                  <a16:creationId xmlns:a16="http://schemas.microsoft.com/office/drawing/2014/main" xmlns="" id="{FB2156CB-CFC1-3C16-7108-99EF922ABD55}"/>
                </a:ext>
              </a:extLst>
            </p:cNvPr>
            <p:cNvSpPr/>
            <p:nvPr/>
          </p:nvSpPr>
          <p:spPr>
            <a:xfrm>
              <a:off x="4047490" y="4854455"/>
              <a:ext cx="2067394" cy="4469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>
                <a:defRPr/>
              </a:pP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ПАО «Косогорский металлургический завод»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Прямоугольник 21">
            <a:extLst>
              <a:ext uri="{FF2B5EF4-FFF2-40B4-BE49-F238E27FC236}">
                <a16:creationId xmlns:a16="http://schemas.microsoft.com/office/drawing/2014/main" xmlns="" id="{2191E038-20B3-2162-5141-D7F0C08EF8BA}"/>
              </a:ext>
            </a:extLst>
          </p:cNvPr>
          <p:cNvSpPr/>
          <p:nvPr/>
        </p:nvSpPr>
        <p:spPr>
          <a:xfrm>
            <a:off x="6633158" y="2974448"/>
            <a:ext cx="2925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протяженности ТС по ТСО</a:t>
            </a:r>
          </a:p>
        </p:txBody>
      </p:sp>
      <p:sp>
        <p:nvSpPr>
          <p:cNvPr id="21" name="Прямоугольник 21">
            <a:extLst>
              <a:ext uri="{FF2B5EF4-FFF2-40B4-BE49-F238E27FC236}">
                <a16:creationId xmlns:a16="http://schemas.microsoft.com/office/drawing/2014/main" xmlns="" id="{3095C61D-EC9A-A47D-47AB-28214D639A48}"/>
              </a:ext>
            </a:extLst>
          </p:cNvPr>
          <p:cNvSpPr/>
          <p:nvPr/>
        </p:nvSpPr>
        <p:spPr>
          <a:xfrm>
            <a:off x="9701819" y="3098458"/>
            <a:ext cx="1925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BFD11703-387B-0173-3F6E-FCFDFBCB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4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5089F245-74B0-0954-5C1D-5489AF4B2A85}"/>
              </a:ext>
            </a:extLst>
          </p:cNvPr>
          <p:cNvSpPr txBox="1"/>
          <p:nvPr/>
        </p:nvSpPr>
        <p:spPr>
          <a:xfrm>
            <a:off x="914400" y="155687"/>
            <a:ext cx="10500110" cy="67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/>
          <a:p>
            <a:pPr algn="ctr">
              <a:spcBef>
                <a:spcPts val="300"/>
              </a:spcBef>
            </a:pPr>
            <a:r>
              <a:rPr lang="ru-RU" sz="3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Перспективные объемы ввода общей площади жилых зданий и объектов общественно-делового </a:t>
            </a:r>
          </a:p>
          <a:p>
            <a:pPr algn="ctr">
              <a:spcBef>
                <a:spcPts val="300"/>
              </a:spcBef>
            </a:pPr>
            <a:r>
              <a:rPr lang="ru-RU" sz="3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назначения, млн м2</a:t>
            </a:r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xmlns="" id="{7093DEDA-0B4D-8A4E-AB01-56CD9140C5B1}"/>
              </a:ext>
            </a:extLst>
          </p:cNvPr>
          <p:cNvSpPr txBox="1">
            <a:spLocks/>
          </p:cNvSpPr>
          <p:nvPr/>
        </p:nvSpPr>
        <p:spPr>
          <a:xfrm>
            <a:off x="6372532" y="8940800"/>
            <a:ext cx="234684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ru-RU" smtClean="0">
                <a:solidFill>
                  <a:schemeClr val="tx1"/>
                </a:solidFill>
                <a:latin typeface="+mj-lt"/>
              </a:rPr>
              <a:pPr algn="ctr"/>
              <a:t>5</a:t>
            </a:fld>
            <a:endParaRPr lang="ru-RU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xmlns="" id="{47F66A78-8CD9-BB73-CE85-2B5937B64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2230539"/>
              </p:ext>
            </p:extLst>
          </p:nvPr>
        </p:nvGraphicFramePr>
        <p:xfrm>
          <a:off x="1951440" y="929319"/>
          <a:ext cx="8046142" cy="260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CE967C87-1B36-8DE8-C671-96C0EAAD6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2792722"/>
              </p:ext>
            </p:extLst>
          </p:nvPr>
        </p:nvGraphicFramePr>
        <p:xfrm>
          <a:off x="393016" y="3539156"/>
          <a:ext cx="1116299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014D8F9-986C-CE4C-975D-DF795EF3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2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5089F245-74B0-0954-5C1D-5489AF4B2A85}"/>
              </a:ext>
            </a:extLst>
          </p:cNvPr>
          <p:cNvSpPr txBox="1"/>
          <p:nvPr/>
        </p:nvSpPr>
        <p:spPr>
          <a:xfrm>
            <a:off x="845945" y="56513"/>
            <a:ext cx="10500110" cy="67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3200" b="1" u="sng" dirty="0">
                <a:solidFill>
                  <a:schemeClr val="tx1"/>
                </a:solidFill>
                <a:latin typeface="+mj-lt"/>
                <a:cs typeface="Arial" pitchFamily="34" charset="0"/>
              </a:rPr>
              <a:t>Основные проблемы работы систем теплоснабжения и пути их решения </a:t>
            </a:r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xmlns="" id="{7093DEDA-0B4D-8A4E-AB01-56CD9140C5B1}"/>
              </a:ext>
            </a:extLst>
          </p:cNvPr>
          <p:cNvSpPr txBox="1">
            <a:spLocks/>
          </p:cNvSpPr>
          <p:nvPr/>
        </p:nvSpPr>
        <p:spPr>
          <a:xfrm>
            <a:off x="6372532" y="8940800"/>
            <a:ext cx="234684" cy="3488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ru-RU" sz="1600" smtClean="0">
                <a:solidFill>
                  <a:schemeClr val="tx1"/>
                </a:solidFill>
                <a:latin typeface="+mj-lt"/>
              </a:rPr>
              <a:pPr algn="ctr"/>
              <a:t>6</a:t>
            </a:fld>
            <a:endParaRPr lang="ru-RU" sz="16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3EA6205-BBC5-2ECA-10ED-2E1F59E6C151}"/>
              </a:ext>
            </a:extLst>
          </p:cNvPr>
          <p:cNvGrpSpPr/>
          <p:nvPr/>
        </p:nvGrpSpPr>
        <p:grpSpPr>
          <a:xfrm>
            <a:off x="366275" y="720334"/>
            <a:ext cx="5453193" cy="5867850"/>
            <a:chOff x="366275" y="720334"/>
            <a:chExt cx="5453193" cy="5867850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F088214D-753D-B998-6A0B-C90DF418C13F}"/>
                </a:ext>
              </a:extLst>
            </p:cNvPr>
            <p:cNvSpPr txBox="1">
              <a:spLocks/>
            </p:cNvSpPr>
            <p:nvPr/>
          </p:nvSpPr>
          <p:spPr>
            <a:xfrm>
              <a:off x="2608994" y="720334"/>
              <a:ext cx="1778518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 algn="just">
                <a:spcBef>
                  <a:spcPct val="20000"/>
                </a:spcBef>
                <a:buFont typeface="Arial" pitchFamily="34" charset="0"/>
                <a:buNone/>
                <a:defRPr sz="1400" b="1">
                  <a:solidFill>
                    <a:srgbClr val="003366"/>
                  </a:solidFill>
                  <a:latin typeface="Arial" pitchFamily="34" charset="0"/>
                  <a:ea typeface="Meiryo UI" pitchFamily="34" charset="-128"/>
                  <a:cs typeface="Arial" pitchFamily="34" charset="0"/>
                </a:defRPr>
              </a:lvl1pPr>
              <a:lvl2pPr indent="0" algn="ctr">
                <a:spcBef>
                  <a:spcPct val="20000"/>
                </a:spcBef>
                <a:buFont typeface="Arial" pitchFamily="34" charset="0"/>
                <a:buNone/>
                <a:defRPr sz="2800">
                  <a:solidFill>
                    <a:schemeClr val="tx1">
                      <a:tint val="75000"/>
                    </a:schemeClr>
                  </a:solidFill>
                </a:defRPr>
              </a:lvl2pPr>
              <a:lvl3pPr indent="0" algn="ctr">
                <a:spcBef>
                  <a:spcPct val="20000"/>
                </a:spcBef>
                <a:buFont typeface="Arial" pitchFamily="34" charset="0"/>
                <a:buNone/>
                <a:defRPr sz="2400">
                  <a:solidFill>
                    <a:schemeClr val="tx1">
                      <a:tint val="75000"/>
                    </a:schemeClr>
                  </a:solidFill>
                </a:defRPr>
              </a:lvl3pPr>
              <a:lvl4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4pPr>
              <a:lvl5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5pPr>
              <a:lvl6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ru-RU" sz="2000" u="sng" cap="all" dirty="0">
                  <a:solidFill>
                    <a:srgbClr val="C00000"/>
                  </a:solidFill>
                  <a:latin typeface="+mj-lt"/>
                </a:rPr>
                <a:t>Проблемы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58F6ACC8-ACA6-A439-3743-98348BA5D45B}"/>
                </a:ext>
              </a:extLst>
            </p:cNvPr>
            <p:cNvSpPr/>
            <p:nvPr/>
          </p:nvSpPr>
          <p:spPr>
            <a:xfrm>
              <a:off x="366276" y="1168029"/>
              <a:ext cx="5453192" cy="10004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моральный и физический износ парка оборудования на источниках тепловой энергии</a:t>
              </a:r>
            </a:p>
            <a:p>
              <a:pPr marL="466725" indent="-285750" algn="just">
                <a:lnSpc>
                  <a:spcPct val="114000"/>
                </a:lnSpc>
                <a:buFont typeface="Wingdings" panose="05000000000000000000" pitchFamily="2" charset="2"/>
                <a:buChar char="v"/>
              </a:pPr>
              <a:r>
                <a:rPr lang="ru-RU" sz="1400" dirty="0">
                  <a:latin typeface="+mj-lt"/>
                  <a:cs typeface="Arial" pitchFamily="34" charset="0"/>
                </a:rPr>
                <a:t>   Около 28% установленной мощности котлов муниципальных котельных эксплуатируется более  20 лет. 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C053297-2FA0-F358-1571-3BC8EBC32CEE}"/>
                </a:ext>
              </a:extLst>
            </p:cNvPr>
            <p:cNvSpPr/>
            <p:nvPr/>
          </p:nvSpPr>
          <p:spPr>
            <a:xfrm>
              <a:off x="366275" y="2291376"/>
              <a:ext cx="5430961" cy="1245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значительный износ и высокая повреждаемость на тепловых сетях</a:t>
              </a:r>
            </a:p>
            <a:p>
              <a:pPr marL="466725" indent="-285750" algn="just">
                <a:lnSpc>
                  <a:spcPct val="114000"/>
                </a:lnSpc>
                <a:buFont typeface="Wingdings" panose="05000000000000000000" pitchFamily="2" charset="2"/>
                <a:buChar char="v"/>
                <a:tabLst>
                  <a:tab pos="180975" algn="l"/>
                </a:tabLst>
              </a:pPr>
              <a:r>
                <a:rPr lang="ru-RU" sz="1400" dirty="0">
                  <a:latin typeface="+mj-lt"/>
                  <a:cs typeface="Arial" pitchFamily="34" charset="0"/>
                </a:rPr>
                <a:t> Удельная повреждаемость тепловых сетей, эксплуатируемых                    АО «Тулатеплосеть» составляет 0,4</a:t>
              </a:r>
              <a:r>
                <a:rPr lang="en-US" sz="1400" dirty="0">
                  <a:latin typeface="+mj-lt"/>
                  <a:cs typeface="Arial" pitchFamily="34" charset="0"/>
                </a:rPr>
                <a:t>4</a:t>
              </a:r>
              <a:r>
                <a:rPr lang="ru-RU" sz="1400" dirty="0">
                  <a:latin typeface="+mj-lt"/>
                  <a:cs typeface="Arial" pitchFamily="34" charset="0"/>
                </a:rPr>
                <a:t> ÷ 0,</a:t>
              </a:r>
              <a:r>
                <a:rPr lang="en-US" sz="1400" dirty="0">
                  <a:latin typeface="+mj-lt"/>
                  <a:cs typeface="Arial" pitchFamily="34" charset="0"/>
                </a:rPr>
                <a:t>51 </a:t>
              </a:r>
              <a:r>
                <a:rPr lang="ru-RU" sz="1400" dirty="0">
                  <a:latin typeface="+mj-lt"/>
                  <a:cs typeface="Arial" pitchFamily="34" charset="0"/>
                </a:rPr>
                <a:t>повреждений на 1 км.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D9403D26-6694-B8F6-C0D8-DBB8F7BFCBFF}"/>
                </a:ext>
              </a:extLst>
            </p:cNvPr>
            <p:cNvSpPr/>
            <p:nvPr/>
          </p:nvSpPr>
          <p:spPr>
            <a:xfrm>
              <a:off x="375007" y="3343517"/>
              <a:ext cx="5422229" cy="1245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низкая эффективность </a:t>
              </a:r>
              <a:r>
                <a:rPr lang="ru-RU" sz="1400" dirty="0" err="1">
                  <a:solidFill>
                    <a:srgbClr val="C00000"/>
                  </a:solidFill>
                  <a:latin typeface="+mj-lt"/>
                  <a:cs typeface="Arial" pitchFamily="34" charset="0"/>
                </a:rPr>
                <a:t>топливоиспользования</a:t>
              </a:r>
              <a:r>
                <a:rPr lang="ru-RU" sz="14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 (использования  природного газа)</a:t>
              </a:r>
            </a:p>
            <a:p>
              <a:pPr marL="466725" indent="-285750" algn="just">
                <a:lnSpc>
                  <a:spcPct val="114000"/>
                </a:lnSpc>
                <a:buFont typeface="Wingdings" panose="05000000000000000000" pitchFamily="2" charset="2"/>
                <a:buChar char="v"/>
              </a:pPr>
              <a:r>
                <a:rPr lang="ru-RU" sz="1400" dirty="0">
                  <a:latin typeface="+mj-lt"/>
                  <a:cs typeface="Arial" pitchFamily="34" charset="0"/>
                </a:rPr>
                <a:t>  На значительной части источников (около 45%) удельные расходы условного топлива на выработанную тепловую энергию превышает </a:t>
              </a:r>
              <a:r>
                <a:rPr lang="en-US" sz="1400" dirty="0">
                  <a:latin typeface="+mj-lt"/>
                  <a:cs typeface="Arial" pitchFamily="34" charset="0"/>
                </a:rPr>
                <a:t>168</a:t>
              </a:r>
              <a:r>
                <a:rPr lang="ru-RU" sz="1400" dirty="0">
                  <a:latin typeface="+mj-lt"/>
                  <a:cs typeface="Arial" pitchFamily="34" charset="0"/>
                </a:rPr>
                <a:t> кг у.т./Гкал (КПД котлов менее</a:t>
              </a:r>
              <a:r>
                <a:rPr lang="ru-RU" sz="1400" dirty="0">
                  <a:latin typeface="+mj-lt"/>
                  <a:cs typeface="Times New Roman"/>
                </a:rPr>
                <a:t> </a:t>
              </a:r>
              <a:r>
                <a:rPr lang="en-US" sz="1400" dirty="0">
                  <a:latin typeface="+mj-lt"/>
                  <a:cs typeface="Times New Roman"/>
                </a:rPr>
                <a:t>85</a:t>
              </a:r>
              <a:r>
                <a:rPr lang="ru-RU" sz="1400" dirty="0">
                  <a:latin typeface="+mj-lt"/>
                  <a:cs typeface="Times New Roman"/>
                </a:rPr>
                <a:t>%</a:t>
              </a:r>
              <a:r>
                <a:rPr lang="ru-RU" sz="1400" dirty="0">
                  <a:latin typeface="+mj-lt"/>
                  <a:cs typeface="Arial" pitchFamily="34" charset="0"/>
                </a:rPr>
                <a:t>).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75212F22-6A6F-F0D8-D659-73647A83F5B0}"/>
                </a:ext>
              </a:extLst>
            </p:cNvPr>
            <p:cNvSpPr/>
            <p:nvPr/>
          </p:nvSpPr>
          <p:spPr>
            <a:xfrm>
              <a:off x="396239" y="4557244"/>
              <a:ext cx="5400997" cy="784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недостаточная обеспеченность средствами коммерческого учета</a:t>
              </a:r>
            </a:p>
            <a:p>
              <a:pPr marL="466725" indent="-285750" algn="just">
                <a:lnSpc>
                  <a:spcPct val="114000"/>
                </a:lnSpc>
                <a:buFont typeface="Wingdings" panose="05000000000000000000" pitchFamily="2" charset="2"/>
                <a:buChar char="v"/>
              </a:pPr>
              <a:r>
                <a:rPr lang="ru-RU" sz="1400" dirty="0">
                  <a:latin typeface="+mj-lt"/>
                  <a:cs typeface="Arial" pitchFamily="34" charset="0"/>
                </a:rPr>
                <a:t>Приборы коммерческого учета ресурсов, за исключением учета топлива, отсутствуют на всех муниципальных котельных. 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60807DA8-1FEF-4388-ED32-0585C11BFE0C}"/>
                </a:ext>
              </a:extLst>
            </p:cNvPr>
            <p:cNvSpPr/>
            <p:nvPr/>
          </p:nvSpPr>
          <p:spPr>
            <a:xfrm>
              <a:off x="366275" y="5342202"/>
              <a:ext cx="5430961" cy="1245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эксплуатация систем теплоснабжения с открытыми  схемами горячего водоснабжения</a:t>
              </a:r>
            </a:p>
            <a:p>
              <a:pPr marL="466725" indent="-285750" algn="just">
                <a:lnSpc>
                  <a:spcPct val="114000"/>
                </a:lnSpc>
                <a:buFont typeface="Wingdings" panose="05000000000000000000" pitchFamily="2" charset="2"/>
                <a:buChar char="v"/>
                <a:tabLst>
                  <a:tab pos="180975" algn="l"/>
                </a:tabLst>
              </a:pPr>
              <a:r>
                <a:rPr lang="ru-RU" sz="1400" dirty="0">
                  <a:latin typeface="+mj-lt"/>
                  <a:cs typeface="Arial" pitchFamily="34" charset="0"/>
                </a:rPr>
                <a:t> На двух крупных муниципальных котельных «ФРК» и «ЗРК» в настоящее время присутствует открытый водоразбор теплоносителя на нужды горячего водоснабжения.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4BC6EB8-588A-5959-5C2B-FB5812E5653B}"/>
              </a:ext>
            </a:extLst>
          </p:cNvPr>
          <p:cNvGrpSpPr/>
          <p:nvPr/>
        </p:nvGrpSpPr>
        <p:grpSpPr>
          <a:xfrm>
            <a:off x="6372532" y="745882"/>
            <a:ext cx="5423229" cy="5195269"/>
            <a:chOff x="6372530" y="798651"/>
            <a:chExt cx="5423229" cy="5195269"/>
          </a:xfrm>
        </p:grpSpPr>
        <p:sp>
          <p:nvSpPr>
            <p:cNvPr id="8" name="Подзаголовок 2">
              <a:extLst>
                <a:ext uri="{FF2B5EF4-FFF2-40B4-BE49-F238E27FC236}">
                  <a16:creationId xmlns:a16="http://schemas.microsoft.com/office/drawing/2014/main" xmlns="" id="{A7608AD4-DC81-F5E2-2EBB-63FFFABA2051}"/>
                </a:ext>
              </a:extLst>
            </p:cNvPr>
            <p:cNvSpPr txBox="1">
              <a:spLocks/>
            </p:cNvSpPr>
            <p:nvPr/>
          </p:nvSpPr>
          <p:spPr>
            <a:xfrm>
              <a:off x="8291937" y="798651"/>
              <a:ext cx="1291069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 algn="just">
                <a:spcBef>
                  <a:spcPct val="20000"/>
                </a:spcBef>
                <a:buFont typeface="Arial" pitchFamily="34" charset="0"/>
                <a:buNone/>
                <a:defRPr sz="1400" b="1">
                  <a:solidFill>
                    <a:srgbClr val="003366"/>
                  </a:solidFill>
                  <a:latin typeface="Arial" pitchFamily="34" charset="0"/>
                  <a:ea typeface="Meiryo UI" pitchFamily="34" charset="-128"/>
                  <a:cs typeface="Arial" pitchFamily="34" charset="0"/>
                </a:defRPr>
              </a:lvl1pPr>
              <a:lvl2pPr indent="0" algn="ctr">
                <a:spcBef>
                  <a:spcPct val="20000"/>
                </a:spcBef>
                <a:buFont typeface="Arial" pitchFamily="34" charset="0"/>
                <a:buNone/>
                <a:defRPr sz="2800">
                  <a:solidFill>
                    <a:schemeClr val="tx1">
                      <a:tint val="75000"/>
                    </a:schemeClr>
                  </a:solidFill>
                </a:defRPr>
              </a:lvl2pPr>
              <a:lvl3pPr indent="0" algn="ctr">
                <a:spcBef>
                  <a:spcPct val="20000"/>
                </a:spcBef>
                <a:buFont typeface="Arial" pitchFamily="34" charset="0"/>
                <a:buNone/>
                <a:defRPr sz="2400">
                  <a:solidFill>
                    <a:schemeClr val="tx1">
                      <a:tint val="75000"/>
                    </a:schemeClr>
                  </a:solidFill>
                </a:defRPr>
              </a:lvl3pPr>
              <a:lvl4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4pPr>
              <a:lvl5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5pPr>
              <a:lvl6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ru-RU" sz="2000" u="sng" cap="all" dirty="0">
                  <a:solidFill>
                    <a:srgbClr val="C00000"/>
                  </a:solidFill>
                  <a:latin typeface="+mj-lt"/>
                </a:rPr>
                <a:t>Решения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7D12E9D0-C3F2-2A8A-E999-8334E0AF6AFC}"/>
                </a:ext>
              </a:extLst>
            </p:cNvPr>
            <p:cNvSpPr/>
            <p:nvPr/>
          </p:nvSpPr>
          <p:spPr>
            <a:xfrm>
              <a:off x="6372531" y="1269916"/>
              <a:ext cx="542322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ru-RU" sz="1400" b="1" dirty="0">
                  <a:latin typeface="+mj-lt"/>
                  <a:cs typeface="Arial" pitchFamily="34" charset="0"/>
                </a:rPr>
                <a:t>Строительство новых источников </a:t>
              </a:r>
              <a:r>
                <a:rPr lang="ru-RU" sz="1400" dirty="0">
                  <a:latin typeface="+mj-lt"/>
                  <a:cs typeface="Arial" pitchFamily="34" charset="0"/>
                </a:rPr>
                <a:t>тепловой энергии и реконструкция действующих с заменой физически изношенного оборудования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1C7E7EC2-5B6E-AD2F-3733-6269644F17E3}"/>
                </a:ext>
              </a:extLst>
            </p:cNvPr>
            <p:cNvSpPr/>
            <p:nvPr/>
          </p:nvSpPr>
          <p:spPr>
            <a:xfrm>
              <a:off x="6372531" y="2089834"/>
              <a:ext cx="54121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ru-RU" sz="1400" b="1" dirty="0">
                  <a:latin typeface="+mj-lt"/>
                  <a:cs typeface="Arial" pitchFamily="34" charset="0"/>
                </a:rPr>
                <a:t>Вывод из эксплуатации </a:t>
              </a:r>
              <a:r>
                <a:rPr lang="ru-RU" sz="1400" dirty="0">
                  <a:latin typeface="+mj-lt"/>
                  <a:cs typeface="Arial" pitchFamily="34" charset="0"/>
                </a:rPr>
                <a:t>физически изношенных котельных при переключении потребителей на более эффективные котельные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157CBA0-411E-EE28-623E-0650F7389607}"/>
                </a:ext>
              </a:extLst>
            </p:cNvPr>
            <p:cNvSpPr/>
            <p:nvPr/>
          </p:nvSpPr>
          <p:spPr>
            <a:xfrm>
              <a:off x="6372530" y="2690336"/>
              <a:ext cx="542322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ru-RU" sz="1400" b="1" dirty="0">
                  <a:latin typeface="+mj-lt"/>
                  <a:cs typeface="Arial" pitchFamily="34" charset="0"/>
                </a:rPr>
                <a:t>Реконструкция ветхих участков </a:t>
              </a:r>
              <a:r>
                <a:rPr lang="ru-RU" sz="1400" dirty="0">
                  <a:latin typeface="+mj-lt"/>
                  <a:cs typeface="Arial" pitchFamily="34" charset="0"/>
                </a:rPr>
                <a:t>тепловых сетей, отработавших свой ресурс и / или сокращение дальности транспорта тепловой энергии по данным тепловым сетям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95DA58E8-8871-9576-D0ED-678E228D7FF4}"/>
                </a:ext>
              </a:extLst>
            </p:cNvPr>
            <p:cNvSpPr/>
            <p:nvPr/>
          </p:nvSpPr>
          <p:spPr>
            <a:xfrm>
              <a:off x="6372531" y="3506282"/>
              <a:ext cx="542322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ru-RU" sz="1400" dirty="0">
                  <a:latin typeface="+mj-lt"/>
                  <a:cs typeface="Arial" pitchFamily="34" charset="0"/>
                </a:rPr>
                <a:t>Установка нового современного котельного оборудования с </a:t>
              </a:r>
              <a:r>
                <a:rPr lang="ru-RU" sz="1400" b="1" dirty="0">
                  <a:latin typeface="+mj-lt"/>
                  <a:cs typeface="Arial" pitchFamily="34" charset="0"/>
                </a:rPr>
                <a:t>КПД не менее 92% </a:t>
              </a:r>
              <a:r>
                <a:rPr lang="ru-RU" sz="1400" dirty="0">
                  <a:latin typeface="+mj-lt"/>
                  <a:cs typeface="Arial" pitchFamily="34" charset="0"/>
                </a:rPr>
                <a:t>и / или вывод из эксплуатации малоэффективного действующего оборудования котельных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8380880-2EB4-91E3-E055-31CF833F59AE}"/>
                </a:ext>
              </a:extLst>
            </p:cNvPr>
            <p:cNvSpPr/>
            <p:nvPr/>
          </p:nvSpPr>
          <p:spPr>
            <a:xfrm>
              <a:off x="6372530" y="4321014"/>
              <a:ext cx="542322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ru-RU" sz="1400" dirty="0">
                  <a:latin typeface="+mj-lt"/>
                  <a:cs typeface="Arial" pitchFamily="34" charset="0"/>
                </a:rPr>
                <a:t>Оснащение новых и реконструируемых котельных </a:t>
              </a:r>
              <a:r>
                <a:rPr lang="ru-RU" sz="1400" b="1" dirty="0">
                  <a:latin typeface="+mj-lt"/>
                  <a:cs typeface="Arial" pitchFamily="34" charset="0"/>
                </a:rPr>
                <a:t>приборами коммерческого учета</a:t>
              </a:r>
              <a:r>
                <a:rPr lang="ru-RU" sz="1400" dirty="0">
                  <a:latin typeface="+mj-lt"/>
                  <a:cs typeface="Arial" pitchFamily="34" charset="0"/>
                </a:rPr>
                <a:t> ресурсов тепловой энергии, отпущенной с коллекторов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8B9BD3C-ABFB-FB1F-B75B-8DE58F2977AA}"/>
                </a:ext>
              </a:extLst>
            </p:cNvPr>
            <p:cNvSpPr/>
            <p:nvPr/>
          </p:nvSpPr>
          <p:spPr>
            <a:xfrm>
              <a:off x="6372530" y="5039813"/>
              <a:ext cx="5423229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ru-RU" sz="1400" dirty="0">
                  <a:latin typeface="+mj-lt"/>
                  <a:cs typeface="Arial" pitchFamily="34" charset="0"/>
                </a:rPr>
                <a:t>Перевод потребителей, подключенных по «открытой» схеме горячего водоснабжения на «закрытую» согласно требованиям Федерального закона от «О теплоснабжении» 27.07.2010 № 190-ФЗ</a:t>
              </a:r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08D3BCB3-E5E9-A870-0189-B62EDEEF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08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5089F245-74B0-0954-5C1D-5489AF4B2A85}"/>
              </a:ext>
            </a:extLst>
          </p:cNvPr>
          <p:cNvSpPr txBox="1"/>
          <p:nvPr/>
        </p:nvSpPr>
        <p:spPr>
          <a:xfrm>
            <a:off x="914400" y="155687"/>
            <a:ext cx="10500110" cy="67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algn="ctr">
              <a:spcBef>
                <a:spcPts val="300"/>
              </a:spcBef>
            </a:pPr>
            <a:r>
              <a:rPr lang="ru-RU" sz="3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Основания для организации работ по схеме теплоснабжения</a:t>
            </a:r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xmlns="" id="{7093DEDA-0B4D-8A4E-AB01-56CD9140C5B1}"/>
              </a:ext>
            </a:extLst>
          </p:cNvPr>
          <p:cNvSpPr txBox="1">
            <a:spLocks/>
          </p:cNvSpPr>
          <p:nvPr/>
        </p:nvSpPr>
        <p:spPr>
          <a:xfrm>
            <a:off x="6372532" y="8940800"/>
            <a:ext cx="234684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ru-RU" smtClean="0">
                <a:solidFill>
                  <a:schemeClr val="tx1"/>
                </a:solidFill>
                <a:latin typeface="+mj-lt"/>
              </a:rPr>
              <a:pPr algn="ctr"/>
              <a:t>7</a:t>
            </a:fld>
            <a:endParaRPr lang="ru-RU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" name="Таблица 2">
            <a:extLst>
              <a:ext uri="{FF2B5EF4-FFF2-40B4-BE49-F238E27FC236}">
                <a16:creationId xmlns:a16="http://schemas.microsoft.com/office/drawing/2014/main" xmlns="" id="{F3B92536-4CD9-74A6-DF13-93CB32D54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2755391"/>
              </p:ext>
            </p:extLst>
          </p:nvPr>
        </p:nvGraphicFramePr>
        <p:xfrm>
          <a:off x="482137" y="829509"/>
          <a:ext cx="11280370" cy="5272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4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68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6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Наименование мероприятия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(</a:t>
                      </a:r>
                      <a:r>
                        <a:rPr lang="ru-RU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утвержденная Схема</a:t>
                      </a:r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  <a:endParaRPr lang="ru-RU" sz="1200" b="1" u="none" strike="noStrike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Техническая </a:t>
                      </a:r>
                      <a:r>
                        <a:rPr lang="ru-RU" sz="1200" u="none" strike="noStrike" dirty="0" err="1">
                          <a:effectLst/>
                        </a:rPr>
                        <a:t>харак-теристика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Наименование мероприятия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(</a:t>
                      </a:r>
                      <a:r>
                        <a:rPr lang="ru-RU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проект Схемы</a:t>
                      </a:r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  <a:endParaRPr lang="ru-RU" sz="1200" b="1" u="none" strike="noStrike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Техническая </a:t>
                      </a:r>
                      <a:r>
                        <a:rPr lang="ru-RU" sz="1200" b="1" u="none" strike="noStrike" kern="1200" dirty="0" err="1">
                          <a:solidFill>
                            <a:schemeClr val="lt1"/>
                          </a:solidFill>
                          <a:effectLst/>
                        </a:rPr>
                        <a:t>харак-теристика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algn="l" rtl="0" fontAlgn="ctr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Строительство 3 котельных («Индустриальная», БМК «Молодежный», «Щегловская Засека»)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197,7 Гкал/ч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Строительство 17 котельных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118,9 Гкал/ч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5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algn="l" rtl="0" fontAlgn="ctr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Техническое перевооружение 114 котельных  с заменой основного и вспомогательного оборудования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1 066,8 Гкал/ч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Реконструкция и повышение энергетической эффективности 107 действующих котельных, эксплуатируемых АО «Тулатеплосеть», с заменой оборудования, исчерпавшего свой ресурс суммарной тепловой мощностью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869,7 Гкал/ч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8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algn="l" rtl="0" fontAlgn="ctr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Вывод из эксплуатации 34 неэффективных котельных, в том числе: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133,5 Гкал/ч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algn="l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Вывод из эксплуатации малоэффективных и физически изношенных 46 котельных суммарной тепловой мощностью при переключении тепловой нагрузки потребителей на реконструируемые и вновь сооружаемые котельные</a:t>
                      </a:r>
                      <a:r>
                        <a:rPr lang="ru-RU" sz="1100" u="none" strike="noStrike" kern="1200" baseline="0" dirty="0">
                          <a:solidFill>
                            <a:srgbClr val="002060"/>
                          </a:solidFill>
                          <a:effectLst/>
                        </a:rPr>
                        <a:t> в т.ч.: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279,0 Гкал/ч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algn="l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Строительство </a:t>
                      </a:r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и реконструкция  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участков тепловых сетей для подключения перспективных потребителей (64 Гкал/ч) в двухтрубном исчислении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>
                          <a:solidFill>
                            <a:srgbClr val="002060"/>
                          </a:solidFill>
                          <a:effectLst/>
                        </a:rPr>
                        <a:t>11,1 </a:t>
                      </a:r>
                      <a:r>
                        <a:rPr lang="ru-RU" sz="1100" b="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км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Строительство и реконструкция  участков тепловых сетей для подключения перспективных потребителей в двухтрубном исчислении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3,5 км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9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effectLst/>
                        </a:rPr>
                        <a:t>5.</a:t>
                      </a:r>
                      <a:endParaRPr lang="ru-RU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algn="l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Строительство и реконструкция тепловых сетей для повышения эффективности и обеспечения надежности в двухтрубном исчислении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12,7 км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algn="l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Строительство и реконструкция тепловых сетей для повышения эффективности и обеспечения надежности в двухтрубном исчислении</a:t>
                      </a:r>
                      <a:endParaRPr lang="ru-RU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10,9 км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0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6.</a:t>
                      </a:r>
                      <a:endParaRPr lang="ru-RU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algn="l" rtl="0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Реконструкция и капитальный ремонт</a:t>
                      </a:r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тепловых сетей по сроку</a:t>
                      </a:r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службы в </a:t>
                      </a:r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двухтрубном </a:t>
                      </a:r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исчислении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317,5 км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Реконструкция тепловых сетей по сроку</a:t>
                      </a:r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службы в </a:t>
                      </a:r>
                      <a:r>
                        <a:rPr lang="ru-RU" sz="11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двухтрубном </a:t>
                      </a:r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исчислении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338" marR="2338" marT="233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383,9 км</a:t>
                      </a:r>
                      <a:endParaRPr lang="ru-RU" sz="11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38" marR="2338" marT="233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662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5089F245-74B0-0954-5C1D-5489AF4B2A85}"/>
              </a:ext>
            </a:extLst>
          </p:cNvPr>
          <p:cNvSpPr txBox="1"/>
          <p:nvPr/>
        </p:nvSpPr>
        <p:spPr>
          <a:xfrm>
            <a:off x="845945" y="56513"/>
            <a:ext cx="10500110" cy="1032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3200" b="1" u="sng" dirty="0">
                <a:solidFill>
                  <a:schemeClr val="tx1"/>
                </a:solidFill>
                <a:latin typeface="+mj-lt"/>
                <a:cs typeface="Arial" pitchFamily="34" charset="0"/>
              </a:rPr>
              <a:t>Индикаторы развития систем теплоснабжения на горизонте планирования (источники)</a:t>
            </a:r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xmlns="" id="{7093DEDA-0B4D-8A4E-AB01-56CD9140C5B1}"/>
              </a:ext>
            </a:extLst>
          </p:cNvPr>
          <p:cNvSpPr txBox="1">
            <a:spLocks/>
          </p:cNvSpPr>
          <p:nvPr/>
        </p:nvSpPr>
        <p:spPr>
          <a:xfrm>
            <a:off x="6372532" y="8940800"/>
            <a:ext cx="234684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ru-RU" sz="1600" smtClean="0">
                <a:solidFill>
                  <a:schemeClr val="tx1"/>
                </a:solidFill>
                <a:latin typeface="+mj-lt"/>
              </a:rPr>
              <a:pPr algn="ctr"/>
              <a:t>8</a:t>
            </a:fld>
            <a:endParaRPr lang="ru-RU" sz="16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00000000-0008-0000-2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904566"/>
              </p:ext>
            </p:extLst>
          </p:nvPr>
        </p:nvGraphicFramePr>
        <p:xfrm>
          <a:off x="790864" y="1221971"/>
          <a:ext cx="10610272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17117F8D-0F1D-C2ED-65E9-0EE30703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29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снование для разработки схемы теплоснабжения">
            <a:extLst>
              <a:ext uri="{FF2B5EF4-FFF2-40B4-BE49-F238E27FC236}">
                <a16:creationId xmlns:a16="http://schemas.microsoft.com/office/drawing/2014/main" xmlns="" id="{5089F245-74B0-0954-5C1D-5489AF4B2A85}"/>
              </a:ext>
            </a:extLst>
          </p:cNvPr>
          <p:cNvSpPr txBox="1"/>
          <p:nvPr/>
        </p:nvSpPr>
        <p:spPr>
          <a:xfrm>
            <a:off x="845945" y="56513"/>
            <a:ext cx="10500110" cy="67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3200" b="1" u="sng" dirty="0">
                <a:solidFill>
                  <a:schemeClr val="tx1"/>
                </a:solidFill>
                <a:latin typeface="+mj-lt"/>
                <a:cs typeface="Arial" pitchFamily="34" charset="0"/>
              </a:rPr>
              <a:t>Индикаторы развития систем теплоснабжения на горизонте планирования (тепловые сети)</a:t>
            </a:r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xmlns="" id="{7093DEDA-0B4D-8A4E-AB01-56CD9140C5B1}"/>
              </a:ext>
            </a:extLst>
          </p:cNvPr>
          <p:cNvSpPr txBox="1">
            <a:spLocks/>
          </p:cNvSpPr>
          <p:nvPr/>
        </p:nvSpPr>
        <p:spPr>
          <a:xfrm>
            <a:off x="6372532" y="8940800"/>
            <a:ext cx="234684" cy="3488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ru-RU" sz="1600" smtClean="0">
                <a:solidFill>
                  <a:schemeClr val="tx1"/>
                </a:solidFill>
                <a:latin typeface="+mj-lt"/>
              </a:rPr>
              <a:pPr algn="ctr"/>
              <a:t>9</a:t>
            </a:fld>
            <a:endParaRPr lang="ru-RU" sz="16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Рисунок 1">
            <a:extLst>
              <a:ext uri="{FF2B5EF4-FFF2-40B4-BE49-F238E27FC236}">
                <a16:creationId xmlns:a16="http://schemas.microsoft.com/office/drawing/2014/main" xmlns="" id="{C0AD99D1-A072-F5C5-578A-F738721D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83" y="4317774"/>
            <a:ext cx="3741405" cy="2381256"/>
          </a:xfrm>
          <a:prstGeom prst="rect">
            <a:avLst/>
          </a:prstGeom>
        </p:spPr>
      </p:pic>
      <p:sp>
        <p:nvSpPr>
          <p:cNvPr id="29" name="Text Box 2">
            <a:extLst>
              <a:ext uri="{FF2B5EF4-FFF2-40B4-BE49-F238E27FC236}">
                <a16:creationId xmlns:a16="http://schemas.microsoft.com/office/drawing/2014/main" xmlns="" id="{40527EA8-34A1-A96F-C2B3-F836E858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55" y="996110"/>
            <a:ext cx="4497958" cy="405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800"/>
              </a:spcAft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прекращений подачи тепловой энергии в результате технологических нарушений на сетях, ед./км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xmlns="" id="{A3AE2E17-DFCA-59A2-ADED-67BE31C1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68" y="3864464"/>
            <a:ext cx="5006380" cy="283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800"/>
              </a:spcAft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Средневзвешенный срок эксплуатации тепловых сетей, лет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11">
            <a:extLst>
              <a:ext uri="{FF2B5EF4-FFF2-40B4-BE49-F238E27FC236}">
                <a16:creationId xmlns:a16="http://schemas.microsoft.com/office/drawing/2014/main" xmlns="" id="{985D2F41-3BFE-EE31-89DC-B6A8A92A4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854" y="1401204"/>
            <a:ext cx="3658008" cy="2323312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xmlns="" id="{298274D6-7D8B-908F-74C3-5DE5EFE0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6364750"/>
            <a:ext cx="299258" cy="3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8100038"/>
              </p:ext>
            </p:extLst>
          </p:nvPr>
        </p:nvGraphicFramePr>
        <p:xfrm>
          <a:off x="5894776" y="2189839"/>
          <a:ext cx="5613477" cy="306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63183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267</TotalTime>
  <Words>1731</Words>
  <Application>Microsoft Office PowerPoint</Application>
  <PresentationFormat>Произвольный</PresentationFormat>
  <Paragraphs>250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Актуализация  Схемы теплоснабжения города Тула на период до 2037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Актуализация  Схемы теплоснабжения города Тула на период до 2037 года</dc:title>
  <dc:creator>Sergey P</dc:creator>
  <cp:lastModifiedBy>User</cp:lastModifiedBy>
  <cp:revision>50</cp:revision>
  <dcterms:created xsi:type="dcterms:W3CDTF">2022-06-02T14:54:46Z</dcterms:created>
  <dcterms:modified xsi:type="dcterms:W3CDTF">2022-06-07T12:23:13Z</dcterms:modified>
</cp:coreProperties>
</file>